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1BD2DD-9675-4FB4-900B-472D85FE6304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8FD12-07F9-46BD-9AA4-3D022514571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14E52-4715-44EC-9ACD-4517D92FBBA9}" type="datetimeFigureOut">
              <a:rPr lang="it-IT" smtClean="0"/>
              <a:pPr/>
              <a:t>07/12/2019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E014F-EF3C-423C-BD64-8FFE81169AC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Cristologia sistematica</a:t>
            </a:r>
            <a:endParaRPr lang="it-IT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9.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Scoto: l’indipendenza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Altri autori: la totalità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Ma «indipendenza» e «totalità» non sono proprietà più della natura che della persona?</a:t>
            </a:r>
            <a:endParaRPr lang="it-IT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10.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Cartesio (+1650) 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Max </a:t>
            </a:r>
            <a:r>
              <a:rPr lang="it-IT" b="1" dirty="0" err="1" smtClean="0"/>
              <a:t>Scheler</a:t>
            </a:r>
            <a:r>
              <a:rPr lang="it-IT" b="1" dirty="0" smtClean="0"/>
              <a:t> afferma che «la Persona è piuttosto l’unità immediatamente vissuta dell’esperienza»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err="1" smtClean="0"/>
              <a:t>Locke</a:t>
            </a:r>
            <a:r>
              <a:rPr lang="it-IT" b="1" dirty="0" smtClean="0"/>
              <a:t>, Hume, </a:t>
            </a:r>
            <a:r>
              <a:rPr lang="it-IT" b="1" dirty="0" err="1" smtClean="0"/>
              <a:t>Kant</a:t>
            </a:r>
            <a:r>
              <a:rPr lang="it-IT" b="1" dirty="0" smtClean="0"/>
              <a:t>, </a:t>
            </a:r>
            <a:r>
              <a:rPr lang="it-IT" b="1" dirty="0" err="1" smtClean="0"/>
              <a:t>Hegel</a:t>
            </a:r>
            <a:r>
              <a:rPr lang="it-IT" b="1" dirty="0" smtClean="0"/>
              <a:t>, </a:t>
            </a:r>
            <a:r>
              <a:rPr lang="it-IT" b="1" dirty="0" err="1" smtClean="0"/>
              <a:t>Fichte</a:t>
            </a:r>
            <a:r>
              <a:rPr lang="it-IT" b="1" dirty="0" smtClean="0"/>
              <a:t>, Gentile, Sartre</a:t>
            </a:r>
            <a:endParaRPr lang="it-IT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11.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Il personalismo: </a:t>
            </a:r>
            <a:r>
              <a:rPr lang="it-IT" b="1" dirty="0" err="1" smtClean="0"/>
              <a:t>Mounier</a:t>
            </a:r>
            <a:r>
              <a:rPr lang="it-IT" b="1" dirty="0" smtClean="0"/>
              <a:t>, Marcel e </a:t>
            </a:r>
            <a:r>
              <a:rPr lang="it-IT" b="1" dirty="0" err="1" smtClean="0"/>
              <a:t>Maritain</a:t>
            </a: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Romano </a:t>
            </a:r>
            <a:r>
              <a:rPr lang="it-IT" b="1" dirty="0" err="1" smtClean="0"/>
              <a:t>Guardini</a:t>
            </a:r>
            <a:r>
              <a:rPr lang="it-IT" b="1" dirty="0" smtClean="0"/>
              <a:t>: persona è il fatto di potere e di dovere sussistere in se stessi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12.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err="1" smtClean="0"/>
              <a:t>Barth</a:t>
            </a:r>
            <a:r>
              <a:rPr lang="it-IT" b="1" dirty="0" smtClean="0"/>
              <a:t>: modo di essere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err="1" smtClean="0"/>
              <a:t>Rahner</a:t>
            </a:r>
            <a:r>
              <a:rPr lang="it-IT" b="1" dirty="0" smtClean="0"/>
              <a:t>: modo distinto di sussistenza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err="1" smtClean="0"/>
              <a:t>Schoonenberg</a:t>
            </a:r>
            <a:r>
              <a:rPr lang="it-IT" b="1" dirty="0" smtClean="0"/>
              <a:t> e </a:t>
            </a:r>
            <a:r>
              <a:rPr lang="it-IT" b="1" dirty="0" err="1" smtClean="0"/>
              <a:t>Schillebeeckx</a:t>
            </a:r>
            <a:r>
              <a:rPr lang="it-IT" b="1" dirty="0" smtClean="0"/>
              <a:t>: Cristo «persona umana»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Perplessità</a:t>
            </a:r>
            <a:endParaRPr lang="it-IT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13.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Jean </a:t>
            </a:r>
            <a:r>
              <a:rPr lang="it-IT" b="1" dirty="0" err="1" smtClean="0"/>
              <a:t>Galot</a:t>
            </a:r>
            <a:r>
              <a:rPr lang="it-IT" b="1" dirty="0" smtClean="0"/>
              <a:t>: persona come «essere relazionale»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La persona è il soggetto che guida le attività naturali riconducendole all’unità del proprio io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14.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L’assenza di persona umana in Cristo non comporta alcuna privazione della perfezione assoluta che si trova nell’uomo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Invece dell’essere relazionale umano, in Cristo si dà solo l’essere relazionale del Verbo</a:t>
            </a:r>
            <a:endParaRPr lang="it-IT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15.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err="1" smtClean="0"/>
              <a:t>Rahner</a:t>
            </a:r>
            <a:r>
              <a:rPr lang="it-IT" b="1" dirty="0" smtClean="0"/>
              <a:t>: l’uomo è intrinsecamente orientato verso Dio e questo orientamento è un suo «esistenziale permanente»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L’unione ipostatica: (per analogia) la vocazione ultima di ogni uomo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L’immagine integra dell’uomo</a:t>
            </a:r>
            <a:endParaRPr lang="it-IT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16.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La coscienza filiale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«Io e il Padre siamo una cosa sola» (</a:t>
            </a:r>
            <a:r>
              <a:rPr lang="it-IT" b="1" dirty="0" err="1" smtClean="0"/>
              <a:t>Gv</a:t>
            </a:r>
            <a:r>
              <a:rPr lang="it-IT" b="1" dirty="0" smtClean="0"/>
              <a:t> 10,30); «il Padre è in me e io nel Padre» (</a:t>
            </a:r>
            <a:r>
              <a:rPr lang="it-IT" b="1" dirty="0" err="1" smtClean="0"/>
              <a:t>Gv</a:t>
            </a:r>
            <a:r>
              <a:rPr lang="it-IT" b="1" dirty="0" smtClean="0"/>
              <a:t> 10, 38); «chi ha visto me, ha visto il Padre» (</a:t>
            </a:r>
            <a:r>
              <a:rPr lang="it-IT" b="1" dirty="0" err="1" smtClean="0"/>
              <a:t>Gv</a:t>
            </a:r>
            <a:r>
              <a:rPr lang="it-IT" b="1" dirty="0" smtClean="0"/>
              <a:t> 14,9)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Gesù si presenta con la stessa autorità di Dio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17.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La coscienza messianica</a:t>
            </a:r>
            <a:endParaRPr lang="it-IT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«Da Dio sono uscito e vengo; non sono venuto da me stesso, ma lui mi ha mandato» (</a:t>
            </a:r>
            <a:r>
              <a:rPr lang="it-IT" b="1" dirty="0" err="1" smtClean="0"/>
              <a:t>Gv</a:t>
            </a:r>
            <a:r>
              <a:rPr lang="it-IT" b="1" dirty="0" smtClean="0"/>
              <a:t> 8, 42)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Per «coscienza messianica» si intende la consapevolezza in Gesù che il regno che egli annuncia è già presente nella sua persona</a:t>
            </a:r>
            <a:endParaRPr lang="it-IT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18. Il soggetto della coscienza umana di Gesù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Chi è il soggetto della coscienza umana di Gesù?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Compresenza di un io umano e di un io divino?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Un io umano indipendente, che però non sia persona?</a:t>
            </a:r>
            <a:endParaRPr lang="it-IT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 </a:t>
            </a:r>
            <a:r>
              <a:rPr lang="it-IT" sz="2800" b="1" dirty="0" smtClean="0"/>
              <a:t>Il mistero dell’unità in Cristo</a:t>
            </a:r>
            <a:endParaRPr lang="it-IT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err="1" smtClean="0"/>
              <a:t>Rm</a:t>
            </a:r>
            <a:r>
              <a:rPr lang="it-IT" b="1" dirty="0" smtClean="0"/>
              <a:t> 1,3-4: «Nato secondo la carne – Figlio di Dio secondo lo Spirito»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«Cristo aveva in sé la gloriosa generazione che gli deriva dal Padre Altissimo, e la gloriosa nascita che gli deriva dalla Vergine» (</a:t>
            </a:r>
            <a:r>
              <a:rPr lang="it-IT" b="1" dirty="0" err="1" smtClean="0"/>
              <a:t>Ireneo</a:t>
            </a:r>
            <a:r>
              <a:rPr lang="it-IT" b="1" dirty="0" smtClean="0"/>
              <a:t>)</a:t>
            </a:r>
            <a:endParaRPr lang="it-IT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19.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La Chiesa ha sempre annunciato l’esistenza di un unico io personale del Verbo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È l’io divino del Figlio ad essere il soggetto degli atti psichici della sua natura umana assunta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it-IT" b="1" dirty="0" smtClean="0"/>
              <a:t>Fine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</a:t>
            </a:r>
            <a:endParaRPr lang="it-IT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«Uno solo è medico, carnale e pneumatico, generato e ingenerato, in carne fatto Dio, in morte vita vera, e da Maria e da Dio, prima passibile e poi impassibile: Gesù Cristo, il Signore nostro» (Ignazio, </a:t>
            </a:r>
            <a:r>
              <a:rPr lang="it-IT" b="1" i="1" dirty="0" smtClean="0"/>
              <a:t>Agli Efesini</a:t>
            </a:r>
            <a:r>
              <a:rPr lang="it-IT" b="1" dirty="0" smtClean="0"/>
              <a:t>, 7, 2).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3.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«Un’unica persona e un’unica ipostasi, in due nature, senza confusione e mutamento, senza divisione e separazione» (Concilio di </a:t>
            </a:r>
            <a:r>
              <a:rPr lang="it-IT" b="1" dirty="0" err="1" smtClean="0"/>
              <a:t>Calcedonia</a:t>
            </a:r>
            <a:r>
              <a:rPr lang="it-IT" b="1" dirty="0" smtClean="0"/>
              <a:t> del 451)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4.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A chi risponde </a:t>
            </a:r>
            <a:r>
              <a:rPr lang="it-IT" b="1" dirty="0" err="1" smtClean="0"/>
              <a:t>Calcedonia</a:t>
            </a:r>
            <a:r>
              <a:rPr lang="it-IT" b="1" dirty="0" smtClean="0"/>
              <a:t>?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Il monofisismo di </a:t>
            </a:r>
            <a:r>
              <a:rPr lang="it-IT" b="1" dirty="0" err="1" smtClean="0"/>
              <a:t>Eutiche</a:t>
            </a: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L’unione estrinseca delle due nature di </a:t>
            </a:r>
            <a:r>
              <a:rPr lang="it-IT" b="1" dirty="0" err="1" smtClean="0"/>
              <a:t>Nestorio</a:t>
            </a:r>
            <a:r>
              <a:rPr lang="it-IT" b="1" dirty="0" smtClean="0"/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Il concetto di </a:t>
            </a:r>
            <a:r>
              <a:rPr lang="it-IT" b="1" i="1" dirty="0" err="1" smtClean="0"/>
              <a:t>nous</a:t>
            </a:r>
            <a:r>
              <a:rPr lang="it-IT" b="1" dirty="0" smtClean="0"/>
              <a:t> divino in 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Apollinare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5.</a:t>
            </a:r>
            <a:endParaRPr lang="it-IT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persona di Gesù è divina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b="1" i="1" dirty="0" err="1" smtClean="0"/>
              <a:t>hypostasis</a:t>
            </a:r>
            <a:r>
              <a:rPr lang="it-IT" b="1" dirty="0" smtClean="0"/>
              <a:t> o </a:t>
            </a:r>
            <a:r>
              <a:rPr lang="it-IT" b="1" i="1" dirty="0" err="1" smtClean="0"/>
              <a:t>prosopon</a:t>
            </a:r>
            <a:endParaRPr lang="it-IT" b="1" i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Tertuliano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ipotesi giuridica?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Esegetica?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Culturale?</a:t>
            </a:r>
            <a:endParaRPr lang="it-IT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6.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«</a:t>
            </a:r>
            <a:r>
              <a:rPr lang="it-IT" b="1" dirty="0" err="1" smtClean="0"/>
              <a:t>Videmus</a:t>
            </a:r>
            <a:r>
              <a:rPr lang="it-IT" b="1" dirty="0" smtClean="0"/>
              <a:t> </a:t>
            </a:r>
            <a:r>
              <a:rPr lang="it-IT" b="1" dirty="0" err="1" smtClean="0"/>
              <a:t>duplicem</a:t>
            </a:r>
            <a:r>
              <a:rPr lang="it-IT" b="1" dirty="0" smtClean="0"/>
              <a:t> </a:t>
            </a:r>
            <a:r>
              <a:rPr lang="it-IT" b="1" dirty="0" err="1" smtClean="0"/>
              <a:t>statum</a:t>
            </a:r>
            <a:r>
              <a:rPr lang="it-IT" b="1" dirty="0" smtClean="0"/>
              <a:t>, non </a:t>
            </a:r>
            <a:r>
              <a:rPr lang="it-IT" b="1" dirty="0" err="1" smtClean="0"/>
              <a:t>confusum</a:t>
            </a:r>
            <a:r>
              <a:rPr lang="it-IT" b="1" dirty="0" smtClean="0"/>
              <a:t> </a:t>
            </a:r>
            <a:r>
              <a:rPr lang="it-IT" b="1" dirty="0" err="1" smtClean="0"/>
              <a:t>sed</a:t>
            </a:r>
            <a:r>
              <a:rPr lang="it-IT" b="1" dirty="0" smtClean="0"/>
              <a:t> </a:t>
            </a:r>
            <a:r>
              <a:rPr lang="it-IT" b="1" dirty="0" err="1" smtClean="0"/>
              <a:t>coniunctum</a:t>
            </a:r>
            <a:r>
              <a:rPr lang="it-IT" b="1" dirty="0" smtClean="0"/>
              <a:t> in una persona, </a:t>
            </a:r>
            <a:r>
              <a:rPr lang="it-IT" b="1" dirty="0" err="1" smtClean="0"/>
              <a:t>Deum</a:t>
            </a:r>
            <a:r>
              <a:rPr lang="it-IT" b="1" dirty="0" smtClean="0"/>
              <a:t> et </a:t>
            </a:r>
            <a:r>
              <a:rPr lang="it-IT" b="1" dirty="0" err="1" smtClean="0"/>
              <a:t>hominem</a:t>
            </a:r>
            <a:r>
              <a:rPr lang="it-IT" b="1" dirty="0" smtClean="0"/>
              <a:t> </a:t>
            </a:r>
            <a:r>
              <a:rPr lang="it-IT" b="1" dirty="0" err="1" smtClean="0"/>
              <a:t>Iesum</a:t>
            </a:r>
            <a:r>
              <a:rPr lang="it-IT" b="1" dirty="0" smtClean="0"/>
              <a:t>»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(noi osserviamo una duplice condizione, non confusa ma congiunta, in una sola persona, Dio e l’uomo Gesù) </a:t>
            </a:r>
            <a:r>
              <a:rPr lang="it-IT" b="1" dirty="0" err="1" smtClean="0"/>
              <a:t>Tertulliano</a:t>
            </a:r>
            <a:r>
              <a:rPr lang="it-IT" b="1" dirty="0" smtClean="0"/>
              <a:t>, </a:t>
            </a:r>
            <a:r>
              <a:rPr lang="it-IT" b="1" i="1" dirty="0" err="1" smtClean="0"/>
              <a:t>Adversus</a:t>
            </a:r>
            <a:r>
              <a:rPr lang="it-IT" b="1" i="1" dirty="0" smtClean="0"/>
              <a:t> </a:t>
            </a:r>
            <a:r>
              <a:rPr lang="it-IT" b="1" i="1" dirty="0" err="1" smtClean="0"/>
              <a:t>Praxean</a:t>
            </a:r>
            <a:endParaRPr lang="it-IT" b="1" i="1" dirty="0" smtClean="0"/>
          </a:p>
          <a:p>
            <a:pPr marL="0" indent="0" algn="just">
              <a:spcBef>
                <a:spcPts val="0"/>
              </a:spcBef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7.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Persona nella teologia trinitaria: ha lo scopo di tutelare una relazione sussistente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In cristologia ha dovuto salvaguardare l’unione senza confusione e senza divisione delle due nature nel Verbo incarnato</a:t>
            </a:r>
            <a:endParaRPr lang="it-IT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8.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it-IT" b="1" dirty="0" err="1" smtClean="0"/>
              <a:t>Boezio</a:t>
            </a:r>
            <a:r>
              <a:rPr lang="it-IT" b="1" dirty="0" smtClean="0"/>
              <a:t> (+525) 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«Persona est </a:t>
            </a:r>
            <a:r>
              <a:rPr lang="it-IT" b="1" dirty="0" err="1" smtClean="0"/>
              <a:t>rationalis</a:t>
            </a:r>
            <a:r>
              <a:rPr lang="it-IT" b="1" dirty="0" smtClean="0"/>
              <a:t> </a:t>
            </a:r>
            <a:r>
              <a:rPr lang="it-IT" b="1" dirty="0" err="1" smtClean="0"/>
              <a:t>naturae</a:t>
            </a:r>
            <a:r>
              <a:rPr lang="it-IT" b="1" dirty="0" smtClean="0"/>
              <a:t> individua </a:t>
            </a:r>
            <a:r>
              <a:rPr lang="it-IT" b="1" dirty="0" err="1" smtClean="0"/>
              <a:t>substantia</a:t>
            </a:r>
            <a:r>
              <a:rPr lang="it-IT" b="1" dirty="0" smtClean="0"/>
              <a:t>»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b="1" dirty="0" smtClean="0"/>
              <a:t>Qual è la nota distintiva della persona?</a:t>
            </a:r>
            <a:endParaRPr lang="it-IT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678</Words>
  <Application>Microsoft Office PowerPoint</Application>
  <PresentationFormat>Presentazione su schermo (4:3)</PresentationFormat>
  <Paragraphs>108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Tema di Office</vt:lpstr>
      <vt:lpstr>Cristologia sistematica</vt:lpstr>
      <vt:lpstr>1. Il mistero dell’unità in Cristo</vt:lpstr>
      <vt:lpstr>2.</vt:lpstr>
      <vt:lpstr>3.</vt:lpstr>
      <vt:lpstr>4.</vt:lpstr>
      <vt:lpstr>5.</vt:lpstr>
      <vt:lpstr>6.</vt:lpstr>
      <vt:lpstr>7.</vt:lpstr>
      <vt:lpstr>8.</vt:lpstr>
      <vt:lpstr>9.</vt:lpstr>
      <vt:lpstr>10.</vt:lpstr>
      <vt:lpstr>11.</vt:lpstr>
      <vt:lpstr>12.</vt:lpstr>
      <vt:lpstr>13.</vt:lpstr>
      <vt:lpstr>14.</vt:lpstr>
      <vt:lpstr>15.</vt:lpstr>
      <vt:lpstr>16.</vt:lpstr>
      <vt:lpstr>17.</vt:lpstr>
      <vt:lpstr>18. Il soggetto della coscienza umana di Gesù</vt:lpstr>
      <vt:lpstr>19.</vt:lpstr>
      <vt:lpstr>Diapositiva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Cristologia e pluralismo religioso</dc:title>
  <dc:creator>Enrico</dc:creator>
  <cp:lastModifiedBy>Utente</cp:lastModifiedBy>
  <cp:revision>16</cp:revision>
  <dcterms:created xsi:type="dcterms:W3CDTF">2017-04-13T18:50:29Z</dcterms:created>
  <dcterms:modified xsi:type="dcterms:W3CDTF">2019-12-07T17:13:55Z</dcterms:modified>
</cp:coreProperties>
</file>