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1BD2DD-9675-4FB4-900B-472D85FE6304}" type="datetimeFigureOut">
              <a:rPr lang="it-IT" smtClean="0"/>
              <a:pPr/>
              <a:t>13/03/2019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A8FD12-07F9-46BD-9AA4-3D022514571A}"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92514E52-4715-44EC-9ACD-4517D92FBBA9}" type="datetimeFigureOut">
              <a:rPr lang="it-IT" smtClean="0"/>
              <a:pPr/>
              <a:t>13/03/2019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9CE014F-EF3C-423C-BD64-8FFE81169AC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514E52-4715-44EC-9ACD-4517D92FBBA9}" type="datetimeFigureOut">
              <a:rPr lang="it-IT" smtClean="0"/>
              <a:pPr/>
              <a:t>13/03/2019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CE014F-EF3C-423C-BD64-8FFE81169AC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a:bodyPr>
          <a:lstStyle/>
          <a:p>
            <a:r>
              <a:rPr lang="it-IT" b="1" dirty="0" smtClean="0"/>
              <a:t>Cristologia sistematica</a:t>
            </a:r>
            <a:endParaRPr lang="it-IT" b="1" dirty="0">
              <a:latin typeface="Verdana" pitchFamily="34" charset="0"/>
              <a:ea typeface="Verdana" pitchFamily="34" charset="0"/>
              <a:cs typeface="Verdana" pitchFamily="34" charset="0"/>
            </a:endParaRPr>
          </a:p>
        </p:txBody>
      </p:sp>
      <p:sp>
        <p:nvSpPr>
          <p:cNvPr id="3" name="Sottotitolo 2"/>
          <p:cNvSpPr>
            <a:spLocks noGrp="1"/>
          </p:cNvSpPr>
          <p:nvPr>
            <p:ph type="subTitle" idx="1"/>
          </p:nvPr>
        </p:nvSpPr>
        <p:spPr/>
        <p:txBody>
          <a:bodyPr/>
          <a:lstStyle/>
          <a:p>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9.</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Prospettiva biblica: la creazione si sta incamminando verso la pienezza</a:t>
            </a:r>
          </a:p>
          <a:p>
            <a:pPr marL="0" indent="0" algn="just">
              <a:spcBef>
                <a:spcPts val="0"/>
              </a:spcBef>
              <a:buNone/>
            </a:pPr>
            <a:endParaRPr lang="it-IT" b="1" dirty="0" smtClean="0"/>
          </a:p>
          <a:p>
            <a:pPr marL="0" indent="0" algn="just">
              <a:spcBef>
                <a:spcPts val="0"/>
              </a:spcBef>
              <a:buNone/>
            </a:pPr>
            <a:r>
              <a:rPr lang="it-IT" b="1" dirty="0" smtClean="0"/>
              <a:t>Prospettiva medioevale: il cosmo è un’opera già perfetta di Dio</a:t>
            </a:r>
          </a:p>
          <a:p>
            <a:pPr marL="0" indent="0" algn="just">
              <a:spcBef>
                <a:spcPts val="0"/>
              </a:spcBef>
              <a:buNone/>
            </a:pPr>
            <a:endParaRPr lang="it-IT" b="1" dirty="0" smtClean="0"/>
          </a:p>
          <a:p>
            <a:pPr marL="0" indent="0" algn="just">
              <a:spcBef>
                <a:spcPts val="0"/>
              </a:spcBef>
              <a:buNone/>
            </a:pPr>
            <a:r>
              <a:rPr lang="it-IT" b="1" dirty="0" smtClean="0"/>
              <a:t>Massimo il Confessore</a:t>
            </a:r>
            <a:endParaRPr lang="it-IT"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10.</a:t>
            </a:r>
            <a:endParaRPr lang="it-IT" sz="2800" b="1" dirty="0"/>
          </a:p>
        </p:txBody>
      </p:sp>
      <p:sp>
        <p:nvSpPr>
          <p:cNvPr id="3" name="Segnaposto contenuto 2"/>
          <p:cNvSpPr>
            <a:spLocks noGrp="1"/>
          </p:cNvSpPr>
          <p:nvPr>
            <p:ph idx="1"/>
          </p:nvPr>
        </p:nvSpPr>
        <p:spPr/>
        <p:txBody>
          <a:bodyPr>
            <a:normAutofit lnSpcReduction="10000"/>
          </a:bodyPr>
          <a:lstStyle/>
          <a:p>
            <a:pPr marL="0" indent="0" algn="just">
              <a:spcBef>
                <a:spcPts val="0"/>
              </a:spcBef>
              <a:buNone/>
            </a:pPr>
            <a:r>
              <a:rPr lang="it-IT" b="1" dirty="0" err="1" smtClean="0"/>
              <a:t>Teilhard</a:t>
            </a:r>
            <a:r>
              <a:rPr lang="it-IT" b="1" dirty="0" smtClean="0"/>
              <a:t> de </a:t>
            </a:r>
            <a:r>
              <a:rPr lang="it-IT" b="1" dirty="0" err="1" smtClean="0"/>
              <a:t>Chardin</a:t>
            </a:r>
            <a:endParaRPr lang="it-IT" b="1" dirty="0" smtClean="0"/>
          </a:p>
          <a:p>
            <a:pPr marL="0" indent="0" algn="just">
              <a:spcBef>
                <a:spcPts val="0"/>
              </a:spcBef>
              <a:buNone/>
            </a:pPr>
            <a:endParaRPr lang="it-IT" b="1" dirty="0" smtClean="0"/>
          </a:p>
          <a:p>
            <a:pPr marL="0" indent="0" algn="just">
              <a:spcBef>
                <a:spcPts val="0"/>
              </a:spcBef>
              <a:buNone/>
            </a:pPr>
            <a:r>
              <a:rPr lang="it-IT" b="1" dirty="0" smtClean="0"/>
              <a:t>Col 1, 15-20; </a:t>
            </a:r>
            <a:r>
              <a:rPr lang="it-IT" b="1" dirty="0" err="1" smtClean="0"/>
              <a:t>Ef</a:t>
            </a:r>
            <a:r>
              <a:rPr lang="it-IT" b="1" dirty="0" smtClean="0"/>
              <a:t> 1, 10; </a:t>
            </a:r>
            <a:r>
              <a:rPr lang="it-IT" b="1" dirty="0" err="1" smtClean="0"/>
              <a:t>Rm</a:t>
            </a:r>
            <a:r>
              <a:rPr lang="it-IT" b="1" dirty="0" smtClean="0"/>
              <a:t> 8, 17-23</a:t>
            </a:r>
          </a:p>
          <a:p>
            <a:pPr marL="0" indent="0" algn="just">
              <a:spcBef>
                <a:spcPts val="0"/>
              </a:spcBef>
              <a:buNone/>
            </a:pPr>
            <a:endParaRPr lang="it-IT" b="1" dirty="0" smtClean="0"/>
          </a:p>
          <a:p>
            <a:pPr marL="0" indent="0" algn="just">
              <a:spcBef>
                <a:spcPts val="0"/>
              </a:spcBef>
              <a:buNone/>
            </a:pPr>
            <a:r>
              <a:rPr lang="it-IT" b="1" dirty="0" smtClean="0"/>
              <a:t>Creazione, incarnazione e redenzione sono parte del processo evolutivo</a:t>
            </a:r>
          </a:p>
          <a:p>
            <a:pPr marL="0" indent="0" algn="just">
              <a:spcBef>
                <a:spcPts val="0"/>
              </a:spcBef>
              <a:buNone/>
            </a:pPr>
            <a:endParaRPr lang="it-IT" b="1" dirty="0" smtClean="0"/>
          </a:p>
          <a:p>
            <a:pPr marL="0" indent="0" algn="just">
              <a:spcBef>
                <a:spcPts val="0"/>
              </a:spcBef>
              <a:buNone/>
            </a:pPr>
            <a:r>
              <a:rPr lang="it-IT" b="1" dirty="0" smtClean="0"/>
              <a:t>La realtà sta andando verso il suo pleroma</a:t>
            </a:r>
            <a:endParaRPr lang="it-IT"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11. J. </a:t>
            </a:r>
            <a:r>
              <a:rPr lang="it-IT" sz="2800" b="1" dirty="0" err="1" smtClean="0"/>
              <a:t>Moltmann</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Peccato e grazia non sono due realtà simmetriche</a:t>
            </a:r>
          </a:p>
          <a:p>
            <a:pPr marL="0" indent="0" algn="just">
              <a:spcBef>
                <a:spcPts val="0"/>
              </a:spcBef>
              <a:buNone/>
            </a:pPr>
            <a:endParaRPr lang="it-IT" b="1" dirty="0" smtClean="0"/>
          </a:p>
          <a:p>
            <a:pPr marL="0" indent="0" algn="just">
              <a:spcBef>
                <a:spcPts val="0"/>
              </a:spcBef>
              <a:buNone/>
            </a:pPr>
            <a:r>
              <a:rPr lang="it-IT" b="1" dirty="0" smtClean="0"/>
              <a:t>«Plusvalore» della grazia</a:t>
            </a:r>
          </a:p>
          <a:p>
            <a:pPr marL="0" indent="0" algn="just">
              <a:spcBef>
                <a:spcPts val="0"/>
              </a:spcBef>
              <a:buNone/>
            </a:pPr>
            <a:endParaRPr lang="it-IT" b="1" dirty="0" smtClean="0"/>
          </a:p>
          <a:p>
            <a:pPr marL="0" indent="0" algn="just">
              <a:spcBef>
                <a:spcPts val="0"/>
              </a:spcBef>
              <a:buNone/>
            </a:pPr>
            <a:r>
              <a:rPr lang="it-IT" b="1" dirty="0" smtClean="0"/>
              <a:t>Il Figlio con la sua incarnazione realizza la vera umanità</a:t>
            </a:r>
            <a:endParaRPr lang="it-IT"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12. La preesistenza del Verbo</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1. La missione del Figlio: «Ma quando venne la pienezza del tempo, Dio mandò il suo </a:t>
            </a:r>
            <a:r>
              <a:rPr lang="it-IT" b="1" dirty="0" err="1" smtClean="0"/>
              <a:t>Figlio…</a:t>
            </a:r>
            <a:r>
              <a:rPr lang="it-IT" b="1" dirty="0" smtClean="0"/>
              <a:t>» (Gal 4,4; </a:t>
            </a:r>
            <a:r>
              <a:rPr lang="it-IT" b="1" dirty="0" err="1" smtClean="0"/>
              <a:t>Rm</a:t>
            </a:r>
            <a:r>
              <a:rPr lang="it-IT" b="1" dirty="0" smtClean="0"/>
              <a:t> 8,3)</a:t>
            </a:r>
          </a:p>
          <a:p>
            <a:pPr marL="0" indent="0" algn="just">
              <a:spcBef>
                <a:spcPts val="0"/>
              </a:spcBef>
              <a:buNone/>
            </a:pPr>
            <a:endParaRPr lang="it-IT" b="1" dirty="0" smtClean="0"/>
          </a:p>
          <a:p>
            <a:pPr marL="0" indent="0" algn="just">
              <a:spcBef>
                <a:spcPts val="0"/>
              </a:spcBef>
              <a:buNone/>
            </a:pPr>
            <a:r>
              <a:rPr lang="it-IT" b="1" dirty="0" smtClean="0"/>
              <a:t>2. Cristo come la Sapienza: 1Cor 2,7; una Sapienza divina nascosta che Dio ha preordinato prima dei secoli per la nostra gloria</a:t>
            </a:r>
            <a:endParaRPr lang="it-IT"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13.</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3. La </a:t>
            </a:r>
            <a:r>
              <a:rPr lang="it-IT" b="1" i="1" dirty="0" err="1" smtClean="0"/>
              <a:t>kenosi</a:t>
            </a:r>
            <a:r>
              <a:rPr lang="it-IT" b="1" dirty="0" smtClean="0"/>
              <a:t> del preesistente (Fil 2, 6-11)</a:t>
            </a:r>
          </a:p>
          <a:p>
            <a:pPr marL="0" indent="0" algn="just">
              <a:spcBef>
                <a:spcPts val="0"/>
              </a:spcBef>
              <a:buNone/>
            </a:pPr>
            <a:endParaRPr lang="it-IT" b="1" dirty="0" smtClean="0"/>
          </a:p>
          <a:p>
            <a:pPr marL="0" indent="0" algn="just">
              <a:spcBef>
                <a:spcPts val="0"/>
              </a:spcBef>
              <a:buNone/>
            </a:pPr>
            <a:r>
              <a:rPr lang="it-IT" b="1" dirty="0" smtClean="0"/>
              <a:t>4. La mediazione di Cristo nella creazione (1Cor 8,6; Col 1,15)</a:t>
            </a:r>
          </a:p>
          <a:p>
            <a:pPr marL="0" indent="0" algn="just">
              <a:spcBef>
                <a:spcPts val="0"/>
              </a:spcBef>
              <a:buNone/>
            </a:pPr>
            <a:endParaRPr lang="it-IT" b="1" dirty="0" smtClean="0"/>
          </a:p>
          <a:p>
            <a:pPr marL="0" indent="0" algn="just">
              <a:spcBef>
                <a:spcPts val="0"/>
              </a:spcBef>
              <a:buNone/>
            </a:pPr>
            <a:endParaRPr lang="it-IT"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14.</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Il prologo di Giovanni (</a:t>
            </a:r>
            <a:r>
              <a:rPr lang="it-IT" b="1" dirty="0" err="1" smtClean="0"/>
              <a:t>Gv</a:t>
            </a:r>
            <a:r>
              <a:rPr lang="it-IT" b="1" dirty="0" smtClean="0"/>
              <a:t> 1, 1-16)</a:t>
            </a:r>
          </a:p>
          <a:p>
            <a:pPr marL="0" indent="0" algn="just">
              <a:spcBef>
                <a:spcPts val="0"/>
              </a:spcBef>
              <a:buNone/>
            </a:pPr>
            <a:endParaRPr lang="it-IT" b="1" dirty="0" smtClean="0"/>
          </a:p>
          <a:p>
            <a:pPr marL="0" indent="0" algn="just">
              <a:spcBef>
                <a:spcPts val="0"/>
              </a:spcBef>
              <a:buNone/>
            </a:pPr>
            <a:r>
              <a:rPr lang="it-IT" b="1" dirty="0" smtClean="0"/>
              <a:t>Divinità del Verbo</a:t>
            </a:r>
          </a:p>
          <a:p>
            <a:pPr marL="0" indent="0" algn="just">
              <a:spcBef>
                <a:spcPts val="0"/>
              </a:spcBef>
              <a:buNone/>
            </a:pPr>
            <a:endParaRPr lang="it-IT" b="1" dirty="0" smtClean="0"/>
          </a:p>
          <a:p>
            <a:pPr marL="0" indent="0" algn="just">
              <a:spcBef>
                <a:spcPts val="0"/>
              </a:spcBef>
              <a:buNone/>
            </a:pPr>
            <a:r>
              <a:rPr lang="it-IT" b="1" dirty="0" smtClean="0"/>
              <a:t>Consustanzialità con il Padre</a:t>
            </a:r>
          </a:p>
          <a:p>
            <a:pPr marL="0" indent="0" algn="just">
              <a:spcBef>
                <a:spcPts val="0"/>
              </a:spcBef>
              <a:buNone/>
            </a:pPr>
            <a:endParaRPr lang="it-IT" b="1" dirty="0" smtClean="0"/>
          </a:p>
          <a:p>
            <a:pPr marL="0" indent="0" algn="just">
              <a:spcBef>
                <a:spcPts val="0"/>
              </a:spcBef>
              <a:buNone/>
            </a:pPr>
            <a:r>
              <a:rPr lang="it-IT" b="1" dirty="0" smtClean="0"/>
              <a:t>La sua funzione creatrice</a:t>
            </a:r>
          </a:p>
          <a:p>
            <a:pPr marL="0" indent="0" algn="just">
              <a:spcBef>
                <a:spcPts val="0"/>
              </a:spcBef>
              <a:buNone/>
            </a:pPr>
            <a:endParaRPr lang="it-IT" b="1" dirty="0" smtClean="0"/>
          </a:p>
          <a:p>
            <a:pPr marL="0" indent="0" algn="just">
              <a:spcBef>
                <a:spcPts val="0"/>
              </a:spcBef>
              <a:buNone/>
            </a:pPr>
            <a:r>
              <a:rPr lang="it-IT" b="1" dirty="0" smtClean="0"/>
              <a:t>L’incarnazione</a:t>
            </a:r>
            <a:endParaRPr lang="it-IT"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15.</a:t>
            </a:r>
            <a:endParaRPr lang="it-IT" sz="2800" b="1" dirty="0"/>
          </a:p>
        </p:txBody>
      </p:sp>
      <p:sp>
        <p:nvSpPr>
          <p:cNvPr id="3" name="Segnaposto contenuto 2"/>
          <p:cNvSpPr>
            <a:spLocks noGrp="1"/>
          </p:cNvSpPr>
          <p:nvPr>
            <p:ph idx="1"/>
          </p:nvPr>
        </p:nvSpPr>
        <p:spPr/>
        <p:txBody>
          <a:bodyPr/>
          <a:lstStyle/>
          <a:p>
            <a:pPr marL="0" indent="0" algn="just">
              <a:spcBef>
                <a:spcPts val="0"/>
              </a:spcBef>
              <a:buNone/>
            </a:pPr>
            <a:r>
              <a:rPr lang="it-IT" b="1" dirty="0" smtClean="0"/>
              <a:t>Von </a:t>
            </a:r>
            <a:r>
              <a:rPr lang="it-IT" b="1" dirty="0" err="1" smtClean="0"/>
              <a:t>Harnack</a:t>
            </a:r>
            <a:r>
              <a:rPr lang="it-IT" b="1" dirty="0" smtClean="0"/>
              <a:t> –</a:t>
            </a:r>
          </a:p>
          <a:p>
            <a:pPr marL="0" indent="0" algn="just">
              <a:spcBef>
                <a:spcPts val="0"/>
              </a:spcBef>
              <a:buNone/>
            </a:pPr>
            <a:endParaRPr lang="it-IT" b="1" dirty="0" smtClean="0"/>
          </a:p>
          <a:p>
            <a:pPr marL="0" indent="0" algn="just">
              <a:spcBef>
                <a:spcPts val="0"/>
              </a:spcBef>
              <a:buNone/>
            </a:pPr>
            <a:r>
              <a:rPr lang="it-IT" b="1" dirty="0" smtClean="0"/>
              <a:t>Rudolf </a:t>
            </a:r>
            <a:r>
              <a:rPr lang="it-IT" b="1" dirty="0" err="1" smtClean="0"/>
              <a:t>Bultmann</a:t>
            </a:r>
            <a:r>
              <a:rPr lang="it-IT" b="1" dirty="0" smtClean="0"/>
              <a:t>: la preesistenza è un mito</a:t>
            </a:r>
          </a:p>
          <a:p>
            <a:pPr marL="0" indent="0" algn="just">
              <a:spcBef>
                <a:spcPts val="0"/>
              </a:spcBef>
              <a:buNone/>
            </a:pPr>
            <a:endParaRPr lang="it-IT" b="1" dirty="0" smtClean="0"/>
          </a:p>
          <a:p>
            <a:pPr marL="0" indent="0" algn="just">
              <a:spcBef>
                <a:spcPts val="0"/>
              </a:spcBef>
              <a:buNone/>
            </a:pPr>
            <a:r>
              <a:rPr lang="it-IT" b="1" dirty="0" smtClean="0"/>
              <a:t>Hans Joachim </a:t>
            </a:r>
            <a:r>
              <a:rPr lang="it-IT" b="1" dirty="0" err="1" smtClean="0"/>
              <a:t>Schoeps</a:t>
            </a:r>
            <a:r>
              <a:rPr lang="it-IT" b="1" dirty="0" smtClean="0"/>
              <a:t>: preesistenza «ideale» del messia</a:t>
            </a:r>
            <a:endParaRPr lang="it-IT"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16.</a:t>
            </a:r>
            <a:endParaRPr lang="it-IT" sz="2800" b="1" dirty="0"/>
          </a:p>
        </p:txBody>
      </p:sp>
      <p:sp>
        <p:nvSpPr>
          <p:cNvPr id="3" name="Segnaposto contenuto 2"/>
          <p:cNvSpPr>
            <a:spLocks noGrp="1"/>
          </p:cNvSpPr>
          <p:nvPr>
            <p:ph idx="1"/>
          </p:nvPr>
        </p:nvSpPr>
        <p:spPr/>
        <p:txBody>
          <a:bodyPr/>
          <a:lstStyle/>
          <a:p>
            <a:pPr marL="0" indent="0">
              <a:spcBef>
                <a:spcPts val="0"/>
              </a:spcBef>
              <a:buNone/>
            </a:pPr>
            <a:r>
              <a:rPr lang="it-IT" b="1" dirty="0" smtClean="0"/>
              <a:t>Il mito non compromette solo la pre-esistenza ma anche la post-esistenza</a:t>
            </a:r>
          </a:p>
          <a:p>
            <a:pPr marL="0" indent="0">
              <a:spcBef>
                <a:spcPts val="0"/>
              </a:spcBef>
              <a:buNone/>
            </a:pPr>
            <a:endParaRPr lang="it-IT" b="1" dirty="0" smtClean="0"/>
          </a:p>
          <a:p>
            <a:pPr marL="0" indent="0">
              <a:spcBef>
                <a:spcPts val="0"/>
              </a:spcBef>
              <a:buNone/>
            </a:pPr>
            <a:r>
              <a:rPr lang="it-IT" b="1" dirty="0" smtClean="0"/>
              <a:t>Il significato escatologico è congiunto al significato </a:t>
            </a:r>
            <a:r>
              <a:rPr lang="it-IT" b="1" dirty="0" err="1" smtClean="0"/>
              <a:t>protologico</a:t>
            </a:r>
            <a:endParaRPr lang="it-IT" b="1" dirty="0" smtClean="0"/>
          </a:p>
          <a:p>
            <a:pPr marL="0" indent="0" algn="just">
              <a:spcBef>
                <a:spcPts val="0"/>
              </a:spcBef>
              <a:buNone/>
            </a:pPr>
            <a:endParaRPr lang="it-IT"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17.</a:t>
            </a:r>
            <a:endParaRPr lang="it-IT" sz="2800" b="1" dirty="0"/>
          </a:p>
        </p:txBody>
      </p:sp>
      <p:sp>
        <p:nvSpPr>
          <p:cNvPr id="3" name="Segnaposto contenuto 2"/>
          <p:cNvSpPr>
            <a:spLocks noGrp="1"/>
          </p:cNvSpPr>
          <p:nvPr>
            <p:ph idx="1"/>
          </p:nvPr>
        </p:nvSpPr>
        <p:spPr/>
        <p:txBody>
          <a:bodyPr>
            <a:normAutofit lnSpcReduction="10000"/>
          </a:bodyPr>
          <a:lstStyle/>
          <a:p>
            <a:pPr marL="0" indent="0" algn="just">
              <a:spcBef>
                <a:spcPts val="0"/>
              </a:spcBef>
              <a:buNone/>
            </a:pPr>
            <a:r>
              <a:rPr lang="it-IT" b="1" dirty="0" err="1" smtClean="0"/>
              <a:t>Rahner</a:t>
            </a:r>
            <a:r>
              <a:rPr lang="it-IT" b="1" dirty="0" smtClean="0"/>
              <a:t>, </a:t>
            </a:r>
            <a:r>
              <a:rPr lang="it-IT" b="1" dirty="0" err="1" smtClean="0"/>
              <a:t>Balthasar</a:t>
            </a:r>
            <a:r>
              <a:rPr lang="it-IT" b="1" dirty="0" smtClean="0"/>
              <a:t>, </a:t>
            </a:r>
            <a:r>
              <a:rPr lang="it-IT" b="1" dirty="0" err="1" smtClean="0"/>
              <a:t>Pannenberg</a:t>
            </a:r>
            <a:r>
              <a:rPr lang="it-IT" b="1" dirty="0" smtClean="0"/>
              <a:t>, </a:t>
            </a:r>
            <a:r>
              <a:rPr lang="it-IT" b="1" dirty="0" err="1" smtClean="0"/>
              <a:t>Moltmann</a:t>
            </a:r>
            <a:endParaRPr lang="it-IT" b="1" dirty="0" smtClean="0"/>
          </a:p>
          <a:p>
            <a:pPr marL="0" indent="0" algn="just">
              <a:spcBef>
                <a:spcPts val="0"/>
              </a:spcBef>
              <a:buNone/>
            </a:pPr>
            <a:endParaRPr lang="it-IT" b="1" dirty="0" smtClean="0"/>
          </a:p>
          <a:p>
            <a:pPr marL="0" indent="0" algn="just">
              <a:spcBef>
                <a:spcPts val="0"/>
              </a:spcBef>
              <a:buNone/>
            </a:pPr>
            <a:r>
              <a:rPr lang="it-IT" b="1" dirty="0" smtClean="0"/>
              <a:t>Due </a:t>
            </a:r>
            <a:r>
              <a:rPr lang="it-IT" b="1" dirty="0" smtClean="0"/>
              <a:t>«stati di esistenza» </a:t>
            </a:r>
            <a:r>
              <a:rPr lang="it-IT" b="1" dirty="0" smtClean="0"/>
              <a:t>di </a:t>
            </a:r>
            <a:r>
              <a:rPr lang="it-IT" b="1" dirty="0" smtClean="0"/>
              <a:t>Cristo</a:t>
            </a:r>
            <a:r>
              <a:rPr lang="it-IT" b="1" dirty="0" smtClean="0"/>
              <a:t>: </a:t>
            </a:r>
            <a:r>
              <a:rPr lang="it-IT" b="1" dirty="0" err="1" smtClean="0"/>
              <a:t>protologico</a:t>
            </a:r>
            <a:r>
              <a:rPr lang="it-IT" b="1" dirty="0" smtClean="0"/>
              <a:t> </a:t>
            </a:r>
            <a:r>
              <a:rPr lang="it-IT" b="1" dirty="0" smtClean="0"/>
              <a:t>e storico</a:t>
            </a:r>
          </a:p>
          <a:p>
            <a:pPr marL="0" indent="0" algn="just">
              <a:spcBef>
                <a:spcPts val="0"/>
              </a:spcBef>
              <a:buNone/>
            </a:pPr>
            <a:endParaRPr lang="it-IT" b="1" dirty="0" smtClean="0"/>
          </a:p>
          <a:p>
            <a:pPr marL="0" indent="0" algn="just">
              <a:spcBef>
                <a:spcPts val="0"/>
              </a:spcBef>
              <a:buNone/>
            </a:pPr>
            <a:r>
              <a:rPr lang="it-IT" b="1" dirty="0" smtClean="0"/>
              <a:t>I</a:t>
            </a:r>
            <a:r>
              <a:rPr lang="it-IT" b="1" dirty="0" smtClean="0"/>
              <a:t>l </a:t>
            </a:r>
            <a:r>
              <a:rPr lang="it-IT" b="1" i="1" dirty="0" smtClean="0"/>
              <a:t>Logos</a:t>
            </a:r>
            <a:r>
              <a:rPr lang="it-IT" b="1" dirty="0" smtClean="0"/>
              <a:t> preesistente presso il Padre </a:t>
            </a:r>
            <a:r>
              <a:rPr lang="it-IT" b="1" dirty="0" smtClean="0"/>
              <a:t>è la </a:t>
            </a:r>
            <a:r>
              <a:rPr lang="it-IT" b="1" dirty="0" smtClean="0"/>
              <a:t>ragione della possibilità dell’</a:t>
            </a:r>
            <a:r>
              <a:rPr lang="it-IT" b="1" dirty="0" err="1" smtClean="0"/>
              <a:t>autocomunicazione</a:t>
            </a:r>
            <a:r>
              <a:rPr lang="it-IT" b="1" dirty="0" smtClean="0"/>
              <a:t> di Dio nella storia</a:t>
            </a:r>
            <a:endParaRPr lang="it-IT"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18.</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La preesistenza è </a:t>
            </a:r>
            <a:r>
              <a:rPr lang="it-IT" b="1" dirty="0" smtClean="0"/>
              <a:t>una realtà sulle origini assolute e </a:t>
            </a:r>
            <a:r>
              <a:rPr lang="it-IT" b="1" dirty="0" err="1" smtClean="0"/>
              <a:t>pretemporali</a:t>
            </a:r>
            <a:r>
              <a:rPr lang="it-IT" b="1" dirty="0" smtClean="0"/>
              <a:t> del </a:t>
            </a:r>
            <a:r>
              <a:rPr lang="it-IT" b="1" dirty="0" smtClean="0"/>
              <a:t>Figlio</a:t>
            </a:r>
          </a:p>
          <a:p>
            <a:pPr marL="0" indent="0" algn="just">
              <a:spcBef>
                <a:spcPts val="0"/>
              </a:spcBef>
              <a:buNone/>
            </a:pPr>
            <a:endParaRPr lang="it-IT" b="1" dirty="0" smtClean="0"/>
          </a:p>
          <a:p>
            <a:pPr marL="0" indent="0" algn="just">
              <a:spcBef>
                <a:spcPts val="0"/>
              </a:spcBef>
              <a:buNone/>
            </a:pPr>
            <a:r>
              <a:rPr lang="it-IT" b="1" dirty="0" smtClean="0"/>
              <a:t>L’idea </a:t>
            </a:r>
            <a:r>
              <a:rPr lang="it-IT" b="1" dirty="0" smtClean="0"/>
              <a:t>biblica di preesistenza congloba anche la dimensione trinitaria immanente del Figlio presso il Padre</a:t>
            </a:r>
            <a:endParaRPr lang="it-IT"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latin typeface="Verdana" pitchFamily="34" charset="0"/>
                <a:ea typeface="Verdana" pitchFamily="34" charset="0"/>
                <a:cs typeface="Verdana" pitchFamily="34" charset="0"/>
              </a:rPr>
              <a:t>1.</a:t>
            </a:r>
            <a:endParaRPr lang="it-IT" sz="2800" b="1" dirty="0">
              <a:latin typeface="Verdana" pitchFamily="34" charset="0"/>
              <a:ea typeface="Verdana" pitchFamily="34" charset="0"/>
              <a:cs typeface="Verdana" pitchFamily="34" charset="0"/>
            </a:endParaRPr>
          </a:p>
        </p:txBody>
      </p:sp>
      <p:sp>
        <p:nvSpPr>
          <p:cNvPr id="3" name="Segnaposto contenuto 2"/>
          <p:cNvSpPr>
            <a:spLocks noGrp="1"/>
          </p:cNvSpPr>
          <p:nvPr>
            <p:ph idx="1"/>
          </p:nvPr>
        </p:nvSpPr>
        <p:spPr/>
        <p:txBody>
          <a:bodyPr/>
          <a:lstStyle/>
          <a:p>
            <a:pPr marL="0" indent="0">
              <a:spcBef>
                <a:spcPts val="0"/>
              </a:spcBef>
              <a:buNone/>
            </a:pPr>
            <a:r>
              <a:rPr lang="it-IT" b="1" dirty="0" smtClean="0"/>
              <a:t>Maria: madre del Salvatore e discepola del Signore</a:t>
            </a:r>
          </a:p>
          <a:p>
            <a:pPr marL="0" indent="0">
              <a:spcBef>
                <a:spcPts val="0"/>
              </a:spcBef>
              <a:buNone/>
            </a:pPr>
            <a:endParaRPr lang="it-IT" b="1" dirty="0" smtClean="0"/>
          </a:p>
          <a:p>
            <a:pPr marL="0" indent="0">
              <a:spcBef>
                <a:spcPts val="0"/>
              </a:spcBef>
              <a:buNone/>
            </a:pPr>
            <a:r>
              <a:rPr lang="it-IT" b="1" dirty="0" smtClean="0"/>
              <a:t>Il simbolo </a:t>
            </a:r>
            <a:r>
              <a:rPr lang="it-IT" b="1" dirty="0" err="1" smtClean="0"/>
              <a:t>niceno-costantinopolitano</a:t>
            </a:r>
            <a:endParaRPr lang="it-IT" b="1" dirty="0" smtClean="0"/>
          </a:p>
          <a:p>
            <a:pPr marL="0" indent="0">
              <a:spcBef>
                <a:spcPts val="0"/>
              </a:spcBef>
              <a:buNone/>
            </a:pPr>
            <a:endParaRPr lang="it-IT" b="1" dirty="0" smtClean="0"/>
          </a:p>
          <a:p>
            <a:pPr marL="0" indent="0">
              <a:spcBef>
                <a:spcPts val="0"/>
              </a:spcBef>
              <a:buNone/>
            </a:pPr>
            <a:r>
              <a:rPr lang="it-IT" b="1" dirty="0" smtClean="0"/>
              <a:t>La divina maternità: Efeso 431, </a:t>
            </a:r>
            <a:r>
              <a:rPr lang="it-IT" b="1" dirty="0" err="1" smtClean="0"/>
              <a:t>Calcedonia</a:t>
            </a:r>
            <a:r>
              <a:rPr lang="it-IT" b="1" dirty="0" smtClean="0"/>
              <a:t> 451 (</a:t>
            </a:r>
            <a:r>
              <a:rPr lang="it-IT" b="1" i="1" dirty="0" err="1" smtClean="0"/>
              <a:t>Theotòkos</a:t>
            </a:r>
            <a:r>
              <a:rPr lang="it-IT" b="1" dirty="0" smtClean="0"/>
              <a:t>)</a:t>
            </a:r>
            <a:endParaRPr lang="it-IT"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19.</a:t>
            </a:r>
            <a:endParaRPr lang="it-IT" sz="2800" b="1" dirty="0"/>
          </a:p>
        </p:txBody>
      </p:sp>
      <p:sp>
        <p:nvSpPr>
          <p:cNvPr id="3" name="Segnaposto contenuto 2"/>
          <p:cNvSpPr>
            <a:spLocks noGrp="1"/>
          </p:cNvSpPr>
          <p:nvPr>
            <p:ph idx="1"/>
          </p:nvPr>
        </p:nvSpPr>
        <p:spPr/>
        <p:txBody>
          <a:bodyPr>
            <a:normAutofit fontScale="92500" lnSpcReduction="20000"/>
          </a:bodyPr>
          <a:lstStyle/>
          <a:p>
            <a:pPr marL="0" indent="0" algn="just">
              <a:spcBef>
                <a:spcPts val="0"/>
              </a:spcBef>
              <a:buNone/>
            </a:pPr>
            <a:r>
              <a:rPr lang="it-IT" b="1" dirty="0" smtClean="0"/>
              <a:t>L’incarnazione e il divenire del Verbo preesistente</a:t>
            </a:r>
            <a:endParaRPr lang="it-IT" dirty="0" smtClean="0"/>
          </a:p>
          <a:p>
            <a:pPr marL="0" indent="0" algn="just">
              <a:spcBef>
                <a:spcPts val="0"/>
              </a:spcBef>
              <a:buNone/>
            </a:pPr>
            <a:endParaRPr lang="it-IT" b="1" dirty="0" smtClean="0"/>
          </a:p>
          <a:p>
            <a:pPr marL="0" indent="0" algn="just">
              <a:spcBef>
                <a:spcPts val="0"/>
              </a:spcBef>
              <a:buNone/>
            </a:pPr>
            <a:r>
              <a:rPr lang="it-IT" b="1" dirty="0" smtClean="0"/>
              <a:t>«In principio tu hai fondato la terra, i cieli sono opera delle tue mani. Essi periranno, ma tu rimani, tutti si logorano come veste, come un abito tu li muterai ed essi passeranno, ma tu resti per sempre lo stesso e i tuoi anni non hanno fine</a:t>
            </a:r>
            <a:r>
              <a:rPr lang="it-IT" b="1" dirty="0" smtClean="0"/>
              <a:t>» (</a:t>
            </a:r>
            <a:r>
              <a:rPr lang="it-IT" b="1" dirty="0" err="1" smtClean="0"/>
              <a:t>Sal</a:t>
            </a:r>
            <a:r>
              <a:rPr lang="it-IT" b="1" dirty="0" smtClean="0"/>
              <a:t> </a:t>
            </a:r>
            <a:r>
              <a:rPr lang="it-IT" b="1" dirty="0" smtClean="0"/>
              <a:t>102, </a:t>
            </a:r>
            <a:r>
              <a:rPr lang="it-IT" b="1" dirty="0" smtClean="0"/>
              <a:t>26-28)</a:t>
            </a:r>
            <a:endParaRPr lang="it-IT" b="1"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20.</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«Padre della luce, nel quale non c’è variazione né ombra di cambiamento</a:t>
            </a:r>
            <a:r>
              <a:rPr lang="it-IT" b="1" dirty="0" smtClean="0"/>
              <a:t>» (</a:t>
            </a:r>
            <a:r>
              <a:rPr lang="it-IT" b="1" dirty="0" err="1" smtClean="0"/>
              <a:t>Gc</a:t>
            </a:r>
            <a:r>
              <a:rPr lang="it-IT" b="1" dirty="0" smtClean="0"/>
              <a:t> 1, 17)</a:t>
            </a:r>
          </a:p>
          <a:p>
            <a:pPr marL="0" indent="0" algn="just">
              <a:spcBef>
                <a:spcPts val="0"/>
              </a:spcBef>
              <a:buNone/>
            </a:pPr>
            <a:endParaRPr lang="it-IT" b="1" dirty="0" smtClean="0"/>
          </a:p>
          <a:p>
            <a:pPr marL="0" indent="0" algn="just">
              <a:spcBef>
                <a:spcPts val="0"/>
              </a:spcBef>
              <a:buNone/>
            </a:pPr>
            <a:r>
              <a:rPr lang="it-IT" b="1" dirty="0" smtClean="0"/>
              <a:t>Quale immutabilità? </a:t>
            </a:r>
          </a:p>
          <a:p>
            <a:pPr marL="0" indent="0" algn="just">
              <a:spcBef>
                <a:spcPts val="0"/>
              </a:spcBef>
              <a:buNone/>
            </a:pPr>
            <a:endParaRPr lang="it-IT" b="1" dirty="0" smtClean="0"/>
          </a:p>
          <a:p>
            <a:pPr marL="0" indent="0" algn="just">
              <a:spcBef>
                <a:spcPts val="0"/>
              </a:spcBef>
              <a:buNone/>
            </a:pPr>
            <a:r>
              <a:rPr lang="it-IT" b="1" dirty="0" smtClean="0"/>
              <a:t>«</a:t>
            </a:r>
            <a:r>
              <a:rPr lang="it-IT" b="1" dirty="0" smtClean="0"/>
              <a:t>E il Signore si pentì di aver fatto l’uomo sulla terra e se ne addolorò in cuor suo</a:t>
            </a:r>
            <a:r>
              <a:rPr lang="it-IT" b="1" dirty="0" smtClean="0"/>
              <a:t>» (</a:t>
            </a:r>
            <a:r>
              <a:rPr lang="it-IT" b="1" dirty="0" err="1" smtClean="0"/>
              <a:t>Gen</a:t>
            </a:r>
            <a:r>
              <a:rPr lang="it-IT" b="1" dirty="0" smtClean="0"/>
              <a:t> </a:t>
            </a:r>
            <a:r>
              <a:rPr lang="it-IT" b="1" dirty="0" smtClean="0"/>
              <a:t>6, </a:t>
            </a:r>
            <a:r>
              <a:rPr lang="it-IT" b="1" dirty="0" err="1" smtClean="0"/>
              <a:t>6</a:t>
            </a:r>
            <a:r>
              <a:rPr lang="it-IT" b="1" dirty="0" smtClean="0"/>
              <a:t>)</a:t>
            </a:r>
            <a:endParaRPr lang="it-IT"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21.</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Tommaso: Dio è assolutamente </a:t>
            </a:r>
            <a:r>
              <a:rPr lang="it-IT" b="1" dirty="0" smtClean="0"/>
              <a:t>immutabile perché è atto puro, semplice e </a:t>
            </a:r>
            <a:r>
              <a:rPr lang="it-IT" b="1" dirty="0" smtClean="0"/>
              <a:t>perfetto</a:t>
            </a:r>
          </a:p>
          <a:p>
            <a:pPr marL="0" indent="0" algn="just">
              <a:spcBef>
                <a:spcPts val="0"/>
              </a:spcBef>
              <a:buNone/>
            </a:pPr>
            <a:endParaRPr lang="it-IT" b="1" dirty="0" smtClean="0"/>
          </a:p>
          <a:p>
            <a:pPr marL="0" indent="0" algn="just">
              <a:spcBef>
                <a:spcPts val="0"/>
              </a:spcBef>
              <a:buNone/>
            </a:pPr>
            <a:r>
              <a:rPr lang="it-IT" b="1" dirty="0" smtClean="0"/>
              <a:t>Il </a:t>
            </a:r>
            <a:r>
              <a:rPr lang="it-IT" b="1" dirty="0" smtClean="0"/>
              <a:t>divenire e la passibilità da parte di Dio </a:t>
            </a:r>
            <a:r>
              <a:rPr lang="it-IT" b="1" dirty="0" smtClean="0"/>
              <a:t>sono </a:t>
            </a:r>
            <a:r>
              <a:rPr lang="it-IT" b="1" dirty="0" smtClean="0"/>
              <a:t>«di ragione</a:t>
            </a:r>
            <a:r>
              <a:rPr lang="it-IT" b="1" dirty="0" smtClean="0"/>
              <a:t>»</a:t>
            </a:r>
          </a:p>
          <a:p>
            <a:pPr marL="0" indent="0" algn="just">
              <a:spcBef>
                <a:spcPts val="0"/>
              </a:spcBef>
              <a:buNone/>
            </a:pPr>
            <a:endParaRPr lang="it-IT" b="1" dirty="0" smtClean="0"/>
          </a:p>
          <a:p>
            <a:pPr marL="0" indent="0" algn="just">
              <a:spcBef>
                <a:spcPts val="0"/>
              </a:spcBef>
              <a:buNone/>
            </a:pPr>
            <a:r>
              <a:rPr lang="it-IT" b="1" dirty="0" smtClean="0"/>
              <a:t>Il </a:t>
            </a:r>
            <a:r>
              <a:rPr lang="it-IT" b="1" dirty="0" smtClean="0"/>
              <a:t>divenire riguarda la </a:t>
            </a:r>
            <a:r>
              <a:rPr lang="it-IT" b="1" dirty="0" smtClean="0"/>
              <a:t>natura umana assunta dal Verbo </a:t>
            </a:r>
            <a:endParaRPr lang="it-IT" b="1" dirty="0" smtClean="0"/>
          </a:p>
          <a:p>
            <a:pPr marL="0" indent="0" algn="just">
              <a:spcBef>
                <a:spcPts val="0"/>
              </a:spcBef>
              <a:buNone/>
            </a:pPr>
            <a:endParaRPr lang="it-IT" b="1" dirty="0" smtClean="0"/>
          </a:p>
          <a:p>
            <a:pPr marL="0" indent="0" algn="just">
              <a:spcBef>
                <a:spcPts val="0"/>
              </a:spcBef>
              <a:buNone/>
            </a:pPr>
            <a:endParaRPr lang="it-IT"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22.</a:t>
            </a:r>
            <a:endParaRPr lang="it-IT" sz="2800" b="1" dirty="0"/>
          </a:p>
        </p:txBody>
      </p:sp>
      <p:sp>
        <p:nvSpPr>
          <p:cNvPr id="3" name="Segnaposto contenuto 2"/>
          <p:cNvSpPr>
            <a:spLocks noGrp="1"/>
          </p:cNvSpPr>
          <p:nvPr>
            <p:ph idx="1"/>
          </p:nvPr>
        </p:nvSpPr>
        <p:spPr/>
        <p:txBody>
          <a:bodyPr/>
          <a:lstStyle/>
          <a:p>
            <a:pPr marL="0" indent="0" algn="just">
              <a:spcBef>
                <a:spcPts val="0"/>
              </a:spcBef>
              <a:buNone/>
            </a:pPr>
            <a:r>
              <a:rPr lang="it-IT" b="1" dirty="0" smtClean="0"/>
              <a:t>L’immutabilità </a:t>
            </a:r>
            <a:r>
              <a:rPr lang="it-IT" b="1" dirty="0" smtClean="0"/>
              <a:t>di Dio in senso </a:t>
            </a:r>
            <a:r>
              <a:rPr lang="it-IT" b="1" dirty="0" smtClean="0"/>
              <a:t>morale</a:t>
            </a:r>
          </a:p>
          <a:p>
            <a:pPr marL="0" indent="0" algn="just">
              <a:spcBef>
                <a:spcPts val="0"/>
              </a:spcBef>
              <a:buNone/>
            </a:pPr>
            <a:endParaRPr lang="it-IT" b="1" dirty="0" smtClean="0"/>
          </a:p>
          <a:p>
            <a:pPr marL="0" indent="0" algn="just">
              <a:spcBef>
                <a:spcPts val="0"/>
              </a:spcBef>
              <a:buNone/>
            </a:pPr>
            <a:r>
              <a:rPr lang="it-IT" b="1" dirty="0" smtClean="0"/>
              <a:t>«Io sono il Signore, non cambio</a:t>
            </a:r>
            <a:r>
              <a:rPr lang="it-IT" b="1" dirty="0" smtClean="0"/>
              <a:t>» </a:t>
            </a:r>
            <a:r>
              <a:rPr lang="it-IT" b="1" dirty="0" err="1" smtClean="0"/>
              <a:t>Malachia</a:t>
            </a:r>
            <a:r>
              <a:rPr lang="it-IT" b="1" dirty="0" smtClean="0"/>
              <a:t> 3,6 </a:t>
            </a:r>
            <a:endParaRPr lang="it-IT" b="1" dirty="0" smtClean="0"/>
          </a:p>
          <a:p>
            <a:pPr marL="0" indent="0" algn="just">
              <a:spcBef>
                <a:spcPts val="0"/>
              </a:spcBef>
              <a:buNone/>
            </a:pPr>
            <a:endParaRPr lang="it-IT" b="1" dirty="0" smtClean="0"/>
          </a:p>
          <a:p>
            <a:pPr marL="0" indent="0" algn="just">
              <a:spcBef>
                <a:spcPts val="0"/>
              </a:spcBef>
              <a:buNone/>
            </a:pPr>
            <a:r>
              <a:rPr lang="it-IT" b="1" dirty="0" smtClean="0"/>
              <a:t>Immutabilità </a:t>
            </a:r>
            <a:r>
              <a:rPr lang="it-IT" b="1" dirty="0" smtClean="0"/>
              <a:t>storico-salvifica</a:t>
            </a:r>
            <a:endParaRPr lang="it-IT" b="1" dirty="0" smtClean="0"/>
          </a:p>
          <a:p>
            <a:pPr marL="0" indent="0" algn="just">
              <a:spcBef>
                <a:spcPts val="0"/>
              </a:spcBef>
              <a:buNone/>
            </a:pPr>
            <a:endParaRPr lang="it-IT" b="1" dirty="0" smtClean="0"/>
          </a:p>
          <a:p>
            <a:pPr marL="0" indent="0" algn="just">
              <a:spcBef>
                <a:spcPts val="0"/>
              </a:spcBef>
              <a:buNone/>
            </a:pP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23.</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err="1" smtClean="0"/>
              <a:t>Rahner</a:t>
            </a:r>
            <a:endParaRPr lang="it-IT" b="1" dirty="0" smtClean="0"/>
          </a:p>
          <a:p>
            <a:pPr marL="0" indent="0" algn="just">
              <a:spcBef>
                <a:spcPts val="0"/>
              </a:spcBef>
              <a:buNone/>
            </a:pPr>
            <a:endParaRPr lang="it-IT" b="1" dirty="0" smtClean="0"/>
          </a:p>
          <a:p>
            <a:pPr marL="0" indent="0" algn="just">
              <a:spcBef>
                <a:spcPts val="0"/>
              </a:spcBef>
              <a:buNone/>
            </a:pPr>
            <a:r>
              <a:rPr lang="it-IT" b="1" dirty="0" smtClean="0"/>
              <a:t>«Però: rimane vero che il Logos diventa uomo, che la storia dello sviluppo di questa realtà umana diviene la sua storia, il nostro tempo il tempo dell’eterno, la nostra morte la morte dello stesso Dio immortale</a:t>
            </a:r>
            <a:r>
              <a:rPr lang="it-IT" b="1" dirty="0" smtClean="0"/>
              <a:t>»</a:t>
            </a:r>
            <a:endParaRPr lang="it-IT"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24.</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«Dio può divenire qualcosa, colui che in se stesso è immutabile può essere mutabile nell’altro» (</a:t>
            </a:r>
            <a:r>
              <a:rPr lang="it-IT" b="1" i="1" dirty="0" smtClean="0"/>
              <a:t>Teologia dell’incarnazione</a:t>
            </a:r>
            <a:r>
              <a:rPr lang="it-IT" b="1" dirty="0" smtClean="0"/>
              <a:t>, 108</a:t>
            </a:r>
            <a:r>
              <a:rPr lang="it-IT" b="1" dirty="0" smtClean="0"/>
              <a:t>)</a:t>
            </a:r>
          </a:p>
          <a:p>
            <a:pPr marL="0" indent="0" algn="just">
              <a:spcBef>
                <a:spcPts val="0"/>
              </a:spcBef>
              <a:buNone/>
            </a:pPr>
            <a:endParaRPr lang="it-IT" b="1" dirty="0" smtClean="0"/>
          </a:p>
          <a:p>
            <a:pPr marL="0" indent="0" algn="just">
              <a:spcBef>
                <a:spcPts val="0"/>
              </a:spcBef>
              <a:buNone/>
            </a:pPr>
            <a:endParaRPr lang="it-IT" b="1" dirty="0" smtClean="0"/>
          </a:p>
          <a:p>
            <a:pPr marL="0" indent="0" algn="just">
              <a:spcBef>
                <a:spcPts val="0"/>
              </a:spcBef>
              <a:buNone/>
            </a:pPr>
            <a:r>
              <a:rPr lang="it-IT" b="1" dirty="0" smtClean="0"/>
              <a:t>Una </a:t>
            </a:r>
            <a:r>
              <a:rPr lang="it-IT" b="1" dirty="0" smtClean="0"/>
              <a:t>auto-alienazione libera nell’amore</a:t>
            </a:r>
            <a:endParaRPr lang="it-IT" b="1"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25.</a:t>
            </a:r>
            <a:endParaRPr lang="it-IT" sz="2800" b="1" dirty="0"/>
          </a:p>
        </p:txBody>
      </p:sp>
      <p:sp>
        <p:nvSpPr>
          <p:cNvPr id="3" name="Segnaposto contenuto 2"/>
          <p:cNvSpPr>
            <a:spLocks noGrp="1"/>
          </p:cNvSpPr>
          <p:nvPr>
            <p:ph idx="1"/>
          </p:nvPr>
        </p:nvSpPr>
        <p:spPr/>
        <p:txBody>
          <a:bodyPr>
            <a:normAutofit lnSpcReduction="10000"/>
          </a:bodyPr>
          <a:lstStyle/>
          <a:p>
            <a:pPr marL="0" indent="0" algn="just">
              <a:spcBef>
                <a:spcPts val="0"/>
              </a:spcBef>
              <a:buNone/>
            </a:pPr>
            <a:r>
              <a:rPr lang="it-IT" b="1" dirty="0" smtClean="0"/>
              <a:t>In Dio immutabilità </a:t>
            </a:r>
            <a:r>
              <a:rPr lang="it-IT" b="1" dirty="0" smtClean="0"/>
              <a:t>non significa staticità o immobilità, ma mantenimento e perseveranza nella perfezione</a:t>
            </a:r>
            <a:endParaRPr lang="it-IT" b="1" dirty="0" smtClean="0"/>
          </a:p>
          <a:p>
            <a:pPr marL="0" indent="0" algn="just">
              <a:spcBef>
                <a:spcPts val="0"/>
              </a:spcBef>
              <a:buNone/>
            </a:pPr>
            <a:endParaRPr lang="it-IT" b="1" dirty="0" smtClean="0"/>
          </a:p>
          <a:p>
            <a:pPr marL="0" indent="0" algn="just">
              <a:spcBef>
                <a:spcPts val="0"/>
              </a:spcBef>
              <a:buNone/>
            </a:pPr>
            <a:r>
              <a:rPr lang="it-IT" b="1" dirty="0" smtClean="0"/>
              <a:t>I</a:t>
            </a:r>
            <a:r>
              <a:rPr lang="it-IT" b="1" dirty="0" smtClean="0"/>
              <a:t>l </a:t>
            </a:r>
            <a:r>
              <a:rPr lang="it-IT" b="1" dirty="0" smtClean="0"/>
              <a:t>divenire è un’esigenza </a:t>
            </a:r>
            <a:r>
              <a:rPr lang="it-IT" b="1" dirty="0" smtClean="0"/>
              <a:t>intrinseca delle creature. </a:t>
            </a:r>
          </a:p>
          <a:p>
            <a:pPr marL="0" indent="0" algn="just">
              <a:spcBef>
                <a:spcPts val="0"/>
              </a:spcBef>
              <a:buNone/>
            </a:pPr>
            <a:endParaRPr lang="it-IT" b="1" dirty="0" smtClean="0"/>
          </a:p>
          <a:p>
            <a:pPr marL="0" indent="0" algn="just">
              <a:spcBef>
                <a:spcPts val="0"/>
              </a:spcBef>
              <a:buNone/>
            </a:pPr>
            <a:r>
              <a:rPr lang="it-IT" b="1" dirty="0" smtClean="0"/>
              <a:t>In Dio è una scelta libera, non una necessità</a:t>
            </a:r>
            <a:endParaRPr lang="it-IT"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26.</a:t>
            </a:r>
            <a:endParaRPr lang="it-IT" sz="2800" b="1" dirty="0"/>
          </a:p>
        </p:txBody>
      </p:sp>
      <p:sp>
        <p:nvSpPr>
          <p:cNvPr id="3" name="Segnaposto contenuto 2"/>
          <p:cNvSpPr>
            <a:spLocks noGrp="1"/>
          </p:cNvSpPr>
          <p:nvPr>
            <p:ph idx="1"/>
          </p:nvPr>
        </p:nvSpPr>
        <p:spPr/>
        <p:txBody>
          <a:bodyPr/>
          <a:lstStyle/>
          <a:p>
            <a:pPr marL="0" indent="0" algn="just">
              <a:spcBef>
                <a:spcPts val="0"/>
              </a:spcBef>
              <a:buNone/>
            </a:pPr>
            <a:r>
              <a:rPr lang="it-IT" b="1" dirty="0" smtClean="0"/>
              <a:t>La creazione è la </a:t>
            </a:r>
            <a:r>
              <a:rPr lang="it-IT" b="1" dirty="0" smtClean="0"/>
              <a:t>grammatica di </a:t>
            </a:r>
            <a:r>
              <a:rPr lang="it-IT" b="1" dirty="0" smtClean="0"/>
              <a:t>Dio per una </a:t>
            </a:r>
            <a:r>
              <a:rPr lang="it-IT" b="1" dirty="0" smtClean="0"/>
              <a:t>sua eventuale autodichiarazione nella </a:t>
            </a:r>
            <a:r>
              <a:rPr lang="it-IT" b="1" dirty="0" smtClean="0"/>
              <a:t>storia</a:t>
            </a:r>
          </a:p>
          <a:p>
            <a:pPr marL="0" indent="0" algn="just">
              <a:spcBef>
                <a:spcPts val="0"/>
              </a:spcBef>
              <a:buNone/>
            </a:pPr>
            <a:endParaRPr lang="it-IT" b="1" dirty="0" smtClean="0"/>
          </a:p>
          <a:p>
            <a:pPr marL="0" indent="0" algn="just">
              <a:spcBef>
                <a:spcPts val="0"/>
              </a:spcBef>
              <a:buNone/>
            </a:pPr>
            <a:r>
              <a:rPr lang="it-IT" b="1" dirty="0" smtClean="0"/>
              <a:t>Il </a:t>
            </a:r>
            <a:r>
              <a:rPr lang="it-IT" b="1" dirty="0" smtClean="0"/>
              <a:t>Verbo incarnato è stato anche chiamato </a:t>
            </a:r>
            <a:r>
              <a:rPr lang="it-IT" b="1" dirty="0" smtClean="0"/>
              <a:t>«</a:t>
            </a:r>
            <a:r>
              <a:rPr lang="it-IT" b="1" dirty="0" smtClean="0"/>
              <a:t>il verbo abbreviato di Dio» (</a:t>
            </a:r>
            <a:r>
              <a:rPr lang="it-IT" b="1" dirty="0" err="1" smtClean="0"/>
              <a:t>Rahner</a:t>
            </a:r>
            <a:r>
              <a:rPr lang="it-IT" b="1" dirty="0" smtClean="0"/>
              <a:t>, </a:t>
            </a:r>
            <a:r>
              <a:rPr lang="it-IT" b="1" i="1" dirty="0" smtClean="0"/>
              <a:t>Teologia dell’incarnazione</a:t>
            </a:r>
            <a:r>
              <a:rPr lang="it-IT" b="1" dirty="0" smtClean="0"/>
              <a:t>, 114</a:t>
            </a:r>
            <a:r>
              <a:rPr lang="it-IT" b="1" dirty="0" smtClean="0"/>
              <a:t>)</a:t>
            </a:r>
            <a:endParaRPr lang="it-IT"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lgn="ctr">
              <a:spcBef>
                <a:spcPts val="0"/>
              </a:spcBef>
              <a:buNone/>
            </a:pPr>
            <a:endParaRPr lang="it-IT" b="1" dirty="0" smtClean="0"/>
          </a:p>
          <a:p>
            <a:pPr marL="0" indent="0" algn="ctr">
              <a:spcBef>
                <a:spcPts val="0"/>
              </a:spcBef>
              <a:buNone/>
            </a:pPr>
            <a:endParaRPr lang="it-IT" b="1" dirty="0" smtClean="0"/>
          </a:p>
          <a:p>
            <a:pPr marL="0" indent="0" algn="ctr">
              <a:spcBef>
                <a:spcPts val="0"/>
              </a:spcBef>
              <a:buNone/>
            </a:pPr>
            <a:endParaRPr lang="it-IT" b="1" smtClean="0"/>
          </a:p>
          <a:p>
            <a:pPr marL="0" indent="0" algn="ctr">
              <a:spcBef>
                <a:spcPts val="0"/>
              </a:spcBef>
              <a:buNone/>
            </a:pPr>
            <a:r>
              <a:rPr lang="it-IT" b="1" smtClean="0"/>
              <a:t>Fine</a:t>
            </a:r>
            <a:endParaRPr lang="it-IT" b="1" dirty="0" smtClean="0"/>
          </a:p>
          <a:p>
            <a:pPr marL="0" indent="0" algn="just">
              <a:spcBef>
                <a:spcPts val="0"/>
              </a:spcBef>
              <a:buNone/>
            </a:pPr>
            <a:endParaRPr lang="it-IT"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lgn="just">
              <a:spcBef>
                <a:spcPts val="0"/>
              </a:spcBef>
              <a:buNone/>
            </a:pP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latin typeface="Verdana" pitchFamily="34" charset="0"/>
                <a:ea typeface="Verdana" pitchFamily="34" charset="0"/>
                <a:cs typeface="Verdana" pitchFamily="34" charset="0"/>
              </a:rPr>
              <a:t>2.</a:t>
            </a:r>
            <a:endParaRPr lang="it-IT" sz="2800" b="1" dirty="0">
              <a:latin typeface="Verdana" pitchFamily="34" charset="0"/>
              <a:ea typeface="Verdana" pitchFamily="34" charset="0"/>
              <a:cs typeface="Verdana" pitchFamily="34" charset="0"/>
            </a:endParaRPr>
          </a:p>
        </p:txBody>
      </p:sp>
      <p:sp>
        <p:nvSpPr>
          <p:cNvPr id="3" name="Segnaposto contenuto 2"/>
          <p:cNvSpPr>
            <a:spLocks noGrp="1"/>
          </p:cNvSpPr>
          <p:nvPr>
            <p:ph idx="1"/>
          </p:nvPr>
        </p:nvSpPr>
        <p:spPr/>
        <p:txBody>
          <a:bodyPr>
            <a:normAutofit lnSpcReduction="10000"/>
          </a:bodyPr>
          <a:lstStyle/>
          <a:p>
            <a:pPr marL="0" indent="0" algn="just">
              <a:spcBef>
                <a:spcPts val="0"/>
              </a:spcBef>
              <a:buNone/>
            </a:pPr>
            <a:r>
              <a:rPr lang="it-IT" b="1" dirty="0" smtClean="0">
                <a:latin typeface="Verdana" pitchFamily="34" charset="0"/>
                <a:ea typeface="Verdana" pitchFamily="34" charset="0"/>
                <a:cs typeface="Verdana" pitchFamily="34" charset="0"/>
              </a:rPr>
              <a:t>Discepola</a:t>
            </a:r>
          </a:p>
          <a:p>
            <a:pPr marL="0" indent="0" algn="just">
              <a:spcBef>
                <a:spcPts val="0"/>
              </a:spcBef>
              <a:buNone/>
            </a:pPr>
            <a:endParaRPr lang="it-IT" b="1" dirty="0" smtClean="0">
              <a:latin typeface="Verdana" pitchFamily="34" charset="0"/>
              <a:ea typeface="Verdana" pitchFamily="34" charset="0"/>
              <a:cs typeface="Verdana" pitchFamily="34" charset="0"/>
            </a:endParaRPr>
          </a:p>
          <a:p>
            <a:pPr marL="0" indent="0" algn="just">
              <a:spcBef>
                <a:spcPts val="0"/>
              </a:spcBef>
              <a:buNone/>
            </a:pPr>
            <a:r>
              <a:rPr lang="it-IT" b="1" dirty="0" smtClean="0"/>
              <a:t>«Ecco mia madre ed ecco i miei fratelli; perché chiunque fa la volontà del Padre </a:t>
            </a:r>
            <a:r>
              <a:rPr lang="it-IT" b="1" dirty="0" err="1" smtClean="0"/>
              <a:t>mio…</a:t>
            </a:r>
            <a:r>
              <a:rPr lang="it-IT" b="1" dirty="0" smtClean="0"/>
              <a:t>» (Mt 12, 46-50)</a:t>
            </a:r>
          </a:p>
          <a:p>
            <a:pPr marL="0" indent="0" algn="just">
              <a:spcBef>
                <a:spcPts val="0"/>
              </a:spcBef>
              <a:buNone/>
            </a:pPr>
            <a:endParaRPr lang="it-IT" b="1" dirty="0" smtClean="0">
              <a:latin typeface="Verdana" pitchFamily="34" charset="0"/>
              <a:ea typeface="Verdana" pitchFamily="34" charset="0"/>
              <a:cs typeface="Verdana" pitchFamily="34" charset="0"/>
            </a:endParaRPr>
          </a:p>
          <a:p>
            <a:pPr marL="0" indent="0" algn="just">
              <a:spcBef>
                <a:spcPts val="0"/>
              </a:spcBef>
              <a:buNone/>
            </a:pPr>
            <a:r>
              <a:rPr lang="it-IT" b="1" dirty="0" smtClean="0"/>
              <a:t>«E beata colei che ha creduto nell’adempimento delle parole del Signore» (</a:t>
            </a:r>
            <a:r>
              <a:rPr lang="it-IT" b="1" dirty="0" err="1" smtClean="0"/>
              <a:t>Lc</a:t>
            </a:r>
            <a:r>
              <a:rPr lang="it-IT" b="1" dirty="0" smtClean="0"/>
              <a:t> 1, 45)</a:t>
            </a:r>
            <a:endParaRPr lang="it-IT" b="1" dirty="0">
              <a:latin typeface="Verdana" pitchFamily="34" charset="0"/>
              <a:ea typeface="Verdana" pitchFamily="34" charset="0"/>
              <a:cs typeface="Verdana"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3.</a:t>
            </a:r>
            <a:endParaRPr lang="it-IT" sz="2800" b="1" dirty="0"/>
          </a:p>
        </p:txBody>
      </p:sp>
      <p:sp>
        <p:nvSpPr>
          <p:cNvPr id="3" name="Segnaposto contenuto 2"/>
          <p:cNvSpPr>
            <a:spLocks noGrp="1"/>
          </p:cNvSpPr>
          <p:nvPr>
            <p:ph idx="1"/>
          </p:nvPr>
        </p:nvSpPr>
        <p:spPr/>
        <p:txBody>
          <a:bodyPr>
            <a:normAutofit/>
          </a:bodyPr>
          <a:lstStyle/>
          <a:p>
            <a:pPr marL="0" indent="0" algn="just">
              <a:spcBef>
                <a:spcPts val="0"/>
              </a:spcBef>
              <a:buNone/>
            </a:pPr>
            <a:r>
              <a:rPr lang="it-IT" b="1" dirty="0" smtClean="0"/>
              <a:t>Il rapporto tra Maria e l’eucaristia</a:t>
            </a:r>
            <a:endParaRPr lang="it-IT" dirty="0" smtClean="0"/>
          </a:p>
          <a:p>
            <a:pPr marL="0" indent="0" algn="just">
              <a:spcBef>
                <a:spcPts val="0"/>
              </a:spcBef>
              <a:buNone/>
            </a:pPr>
            <a:endParaRPr lang="it-IT" b="1" dirty="0" smtClean="0"/>
          </a:p>
          <a:p>
            <a:pPr marL="0" indent="0" algn="just">
              <a:spcBef>
                <a:spcPts val="0"/>
              </a:spcBef>
              <a:buNone/>
            </a:pPr>
            <a:r>
              <a:rPr lang="it-IT" b="1" dirty="0" smtClean="0"/>
              <a:t>Le nozze di </a:t>
            </a:r>
            <a:r>
              <a:rPr lang="it-IT" b="1" dirty="0" err="1" smtClean="0"/>
              <a:t>Cana</a:t>
            </a:r>
            <a:r>
              <a:rPr lang="it-IT" b="1" dirty="0" smtClean="0"/>
              <a:t>:</a:t>
            </a:r>
            <a:r>
              <a:rPr lang="it-IT" dirty="0" smtClean="0"/>
              <a:t> </a:t>
            </a:r>
            <a:r>
              <a:rPr lang="it-IT" b="1" dirty="0" smtClean="0"/>
              <a:t>«Fate quello che vi dirà»</a:t>
            </a:r>
          </a:p>
          <a:p>
            <a:pPr marL="0" indent="0" algn="just">
              <a:spcBef>
                <a:spcPts val="0"/>
              </a:spcBef>
              <a:buNone/>
            </a:pPr>
            <a:endParaRPr lang="it-IT" b="1" dirty="0" smtClean="0"/>
          </a:p>
          <a:p>
            <a:pPr marL="0" indent="0" algn="just">
              <a:spcBef>
                <a:spcPts val="0"/>
              </a:spcBef>
              <a:buNone/>
            </a:pPr>
            <a:r>
              <a:rPr lang="it-IT" b="1" dirty="0" smtClean="0"/>
              <a:t>Il calvario: consegna reciproca a Giovanni</a:t>
            </a:r>
          </a:p>
          <a:p>
            <a:pPr marL="0" indent="0" algn="just">
              <a:spcBef>
                <a:spcPts val="0"/>
              </a:spcBef>
              <a:buNone/>
            </a:pPr>
            <a:endParaRPr lang="it-IT" b="1" dirty="0" smtClean="0"/>
          </a:p>
          <a:p>
            <a:pPr marL="0" indent="0" algn="just">
              <a:spcBef>
                <a:spcPts val="0"/>
              </a:spcBef>
              <a:buNone/>
            </a:pPr>
            <a:endParaRPr lang="it-IT"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4.</a:t>
            </a:r>
            <a:endParaRPr lang="it-IT" sz="2800" b="1" dirty="0"/>
          </a:p>
        </p:txBody>
      </p:sp>
      <p:sp>
        <p:nvSpPr>
          <p:cNvPr id="3" name="Segnaposto contenuto 2"/>
          <p:cNvSpPr>
            <a:spLocks noGrp="1"/>
          </p:cNvSpPr>
          <p:nvPr>
            <p:ph idx="1"/>
          </p:nvPr>
        </p:nvSpPr>
        <p:spPr/>
        <p:txBody>
          <a:bodyPr/>
          <a:lstStyle/>
          <a:p>
            <a:pPr marL="0" indent="0" algn="just">
              <a:spcBef>
                <a:spcPts val="0"/>
              </a:spcBef>
              <a:buNone/>
            </a:pPr>
            <a:r>
              <a:rPr lang="it-IT" b="1" dirty="0" smtClean="0">
                <a:latin typeface="Verdana" pitchFamily="34" charset="0"/>
                <a:ea typeface="Verdana" pitchFamily="34" charset="0"/>
                <a:cs typeface="Verdana" pitchFamily="34" charset="0"/>
              </a:rPr>
              <a:t>Donna, ecco tuo figlio</a:t>
            </a:r>
          </a:p>
          <a:p>
            <a:pPr marL="0" indent="0" algn="just">
              <a:spcBef>
                <a:spcPts val="0"/>
              </a:spcBef>
              <a:buNone/>
            </a:pPr>
            <a:endParaRPr lang="it-IT" b="1" dirty="0" smtClean="0">
              <a:latin typeface="Verdana" pitchFamily="34" charset="0"/>
              <a:ea typeface="Verdana" pitchFamily="34" charset="0"/>
              <a:cs typeface="Verdana" pitchFamily="34" charset="0"/>
            </a:endParaRPr>
          </a:p>
          <a:p>
            <a:pPr marL="0" indent="0" algn="just">
              <a:spcBef>
                <a:spcPts val="0"/>
              </a:spcBef>
              <a:buNone/>
            </a:pPr>
            <a:r>
              <a:rPr lang="it-IT" b="1" dirty="0" smtClean="0"/>
              <a:t>L’inizio di una nuova generazione</a:t>
            </a:r>
          </a:p>
          <a:p>
            <a:pPr marL="0" indent="0" algn="just">
              <a:spcBef>
                <a:spcPts val="0"/>
              </a:spcBef>
              <a:buNone/>
            </a:pPr>
            <a:endParaRPr lang="it-IT" b="1" dirty="0" smtClean="0">
              <a:latin typeface="Verdana" pitchFamily="34" charset="0"/>
              <a:ea typeface="Verdana" pitchFamily="34" charset="0"/>
              <a:cs typeface="Verdana" pitchFamily="34" charset="0"/>
            </a:endParaRPr>
          </a:p>
          <a:p>
            <a:pPr marL="0" indent="0" algn="just">
              <a:spcBef>
                <a:spcPts val="0"/>
              </a:spcBef>
              <a:buNone/>
            </a:pPr>
            <a:r>
              <a:rPr lang="it-IT" b="1" dirty="0" smtClean="0"/>
              <a:t>La maternità fisica passa in secondo piano perché subentra una maternità spirituale</a:t>
            </a:r>
            <a:endParaRPr lang="it-IT" b="1" dirty="0">
              <a:latin typeface="Verdana" pitchFamily="34" charset="0"/>
              <a:ea typeface="Verdana" pitchFamily="34" charset="0"/>
              <a:cs typeface="Verdana"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latin typeface="Verdana" pitchFamily="34" charset="0"/>
                <a:ea typeface="Verdana" pitchFamily="34" charset="0"/>
                <a:cs typeface="Verdana" pitchFamily="34" charset="0"/>
              </a:rPr>
              <a:t>5.</a:t>
            </a:r>
            <a:endParaRPr lang="it-IT" sz="2800" b="1" dirty="0">
              <a:latin typeface="Verdana" pitchFamily="34" charset="0"/>
              <a:ea typeface="Verdana" pitchFamily="34" charset="0"/>
              <a:cs typeface="Verdana" pitchFamily="34" charset="0"/>
            </a:endParaRPr>
          </a:p>
        </p:txBody>
      </p:sp>
      <p:sp>
        <p:nvSpPr>
          <p:cNvPr id="3" name="Segnaposto contenuto 2"/>
          <p:cNvSpPr>
            <a:spLocks noGrp="1"/>
          </p:cNvSpPr>
          <p:nvPr>
            <p:ph idx="1"/>
          </p:nvPr>
        </p:nvSpPr>
        <p:spPr/>
        <p:txBody>
          <a:bodyPr/>
          <a:lstStyle/>
          <a:p>
            <a:pPr marL="0" indent="0">
              <a:spcBef>
                <a:spcPts val="0"/>
              </a:spcBef>
              <a:buNone/>
            </a:pPr>
            <a:r>
              <a:rPr lang="it-IT" b="1" dirty="0" smtClean="0"/>
              <a:t>L’incarnazione come evento cristologico</a:t>
            </a:r>
            <a:endParaRPr lang="it-IT" dirty="0" smtClean="0"/>
          </a:p>
          <a:p>
            <a:pPr marL="0" indent="0">
              <a:spcBef>
                <a:spcPts val="0"/>
              </a:spcBef>
              <a:buNone/>
            </a:pPr>
            <a:endParaRPr lang="it-IT" b="1" dirty="0" smtClean="0">
              <a:latin typeface="Verdana" pitchFamily="34" charset="0"/>
              <a:ea typeface="Verdana" pitchFamily="34" charset="0"/>
              <a:cs typeface="Verdana" pitchFamily="34" charset="0"/>
            </a:endParaRPr>
          </a:p>
          <a:p>
            <a:pPr marL="0" indent="0">
              <a:spcBef>
                <a:spcPts val="0"/>
              </a:spcBef>
              <a:buNone/>
            </a:pPr>
            <a:r>
              <a:rPr lang="it-IT" b="1" dirty="0" smtClean="0"/>
              <a:t>Perché Dio si è fatto uomo?</a:t>
            </a:r>
          </a:p>
          <a:p>
            <a:pPr marL="0" indent="0">
              <a:spcBef>
                <a:spcPts val="0"/>
              </a:spcBef>
              <a:buNone/>
            </a:pPr>
            <a:endParaRPr lang="it-IT" b="1" dirty="0" smtClean="0">
              <a:latin typeface="Verdana" pitchFamily="34" charset="0"/>
              <a:ea typeface="Verdana" pitchFamily="34" charset="0"/>
              <a:cs typeface="Verdana" pitchFamily="34" charset="0"/>
            </a:endParaRPr>
          </a:p>
          <a:p>
            <a:pPr marL="0" indent="0">
              <a:spcBef>
                <a:spcPts val="0"/>
              </a:spcBef>
              <a:buNone/>
            </a:pPr>
            <a:r>
              <a:rPr lang="it-IT" b="1" dirty="0" smtClean="0"/>
              <a:t>Anselmo d’Aosta (+1109) </a:t>
            </a:r>
            <a:r>
              <a:rPr lang="it-IT" b="1" i="1" dirty="0" err="1" smtClean="0"/>
              <a:t>Cur</a:t>
            </a:r>
            <a:r>
              <a:rPr lang="it-IT" b="1" i="1" dirty="0" smtClean="0"/>
              <a:t> Deus homo</a:t>
            </a:r>
            <a:r>
              <a:rPr lang="it-IT" b="1" dirty="0" smtClean="0"/>
              <a:t>?</a:t>
            </a:r>
            <a:endParaRPr lang="it-IT" b="1" dirty="0">
              <a:latin typeface="Verdana" pitchFamily="34" charset="0"/>
              <a:ea typeface="Verdana" pitchFamily="34" charset="0"/>
              <a:cs typeface="Verdan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6.</a:t>
            </a:r>
            <a:endParaRPr lang="it-IT" sz="2800" b="1" dirty="0"/>
          </a:p>
        </p:txBody>
      </p:sp>
      <p:sp>
        <p:nvSpPr>
          <p:cNvPr id="3" name="Segnaposto contenuto 2"/>
          <p:cNvSpPr>
            <a:spLocks noGrp="1"/>
          </p:cNvSpPr>
          <p:nvPr>
            <p:ph idx="1"/>
          </p:nvPr>
        </p:nvSpPr>
        <p:spPr/>
        <p:txBody>
          <a:bodyPr>
            <a:normAutofit/>
          </a:bodyPr>
          <a:lstStyle/>
          <a:p>
            <a:pPr marL="0" indent="0">
              <a:spcBef>
                <a:spcPts val="0"/>
              </a:spcBef>
              <a:buNone/>
            </a:pPr>
            <a:r>
              <a:rPr lang="it-IT" b="1" dirty="0" smtClean="0"/>
              <a:t>Risposta soteriologica: l’incarnazione è un rimedio al peccato dell’uomo (Tommaso)</a:t>
            </a:r>
          </a:p>
          <a:p>
            <a:pPr marL="0" indent="0">
              <a:spcBef>
                <a:spcPts val="0"/>
              </a:spcBef>
              <a:buNone/>
            </a:pPr>
            <a:endParaRPr lang="it-IT" b="1" dirty="0" smtClean="0"/>
          </a:p>
          <a:p>
            <a:pPr marL="0" indent="0">
              <a:spcBef>
                <a:spcPts val="0"/>
              </a:spcBef>
              <a:buNone/>
            </a:pPr>
            <a:r>
              <a:rPr lang="it-IT" b="1" dirty="0" smtClean="0"/>
              <a:t>Risposta «perfettiva» o cristologica: l’incarnazione come il compimento della creazione (Scoto)</a:t>
            </a:r>
            <a:endParaRPr lang="it-IT"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7.</a:t>
            </a:r>
            <a:endParaRPr lang="it-IT" sz="2800" b="1" dirty="0"/>
          </a:p>
        </p:txBody>
      </p:sp>
      <p:sp>
        <p:nvSpPr>
          <p:cNvPr id="3" name="Segnaposto contenuto 2"/>
          <p:cNvSpPr>
            <a:spLocks noGrp="1"/>
          </p:cNvSpPr>
          <p:nvPr>
            <p:ph idx="1"/>
          </p:nvPr>
        </p:nvSpPr>
        <p:spPr/>
        <p:txBody>
          <a:bodyPr>
            <a:normAutofit lnSpcReduction="10000"/>
          </a:bodyPr>
          <a:lstStyle/>
          <a:p>
            <a:pPr marL="0" indent="0" algn="just">
              <a:spcBef>
                <a:spcPts val="0"/>
              </a:spcBef>
              <a:buNone/>
            </a:pPr>
            <a:r>
              <a:rPr lang="it-IT" b="1" dirty="0" smtClean="0"/>
              <a:t>Tommaso: nella Scrittura il motivo dell’incarnazione viene sempre desunto dal peccato</a:t>
            </a:r>
          </a:p>
          <a:p>
            <a:pPr marL="0" indent="0" algn="just">
              <a:spcBef>
                <a:spcPts val="0"/>
              </a:spcBef>
              <a:buNone/>
            </a:pPr>
            <a:endParaRPr lang="it-IT" b="1" dirty="0" smtClean="0"/>
          </a:p>
          <a:p>
            <a:pPr marL="0" indent="0" algn="just">
              <a:spcBef>
                <a:spcPts val="0"/>
              </a:spcBef>
              <a:buNone/>
            </a:pPr>
            <a:r>
              <a:rPr lang="it-IT" b="1" dirty="0" smtClean="0"/>
              <a:t>Dio avrebbe potuto incarnarsi anche se non ci fosse stato il peccato</a:t>
            </a:r>
          </a:p>
          <a:p>
            <a:pPr marL="0" indent="0" algn="just">
              <a:spcBef>
                <a:spcPts val="0"/>
              </a:spcBef>
              <a:buNone/>
            </a:pPr>
            <a:endParaRPr lang="it-IT" b="1" dirty="0" smtClean="0"/>
          </a:p>
          <a:p>
            <a:pPr marL="0" indent="0" algn="just">
              <a:spcBef>
                <a:spcPts val="0"/>
              </a:spcBef>
              <a:buNone/>
            </a:pPr>
            <a:r>
              <a:rPr lang="it-IT" b="1" dirty="0" smtClean="0"/>
              <a:t>L’onnipotenza di Dio non è in discussione</a:t>
            </a:r>
            <a:endParaRPr lang="it-IT"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smtClean="0"/>
              <a:t>8.</a:t>
            </a:r>
            <a:endParaRPr lang="it-IT" sz="2800" b="1" dirty="0"/>
          </a:p>
        </p:txBody>
      </p:sp>
      <p:sp>
        <p:nvSpPr>
          <p:cNvPr id="3" name="Segnaposto contenuto 2"/>
          <p:cNvSpPr>
            <a:spLocks noGrp="1"/>
          </p:cNvSpPr>
          <p:nvPr>
            <p:ph idx="1"/>
          </p:nvPr>
        </p:nvSpPr>
        <p:spPr/>
        <p:txBody>
          <a:bodyPr/>
          <a:lstStyle/>
          <a:p>
            <a:pPr marL="0" indent="0" algn="just">
              <a:spcBef>
                <a:spcPts val="0"/>
              </a:spcBef>
              <a:buNone/>
            </a:pPr>
            <a:r>
              <a:rPr lang="it-IT" b="1" dirty="0" smtClean="0"/>
              <a:t>Scoto: il primato di Cristo nella creazione</a:t>
            </a:r>
          </a:p>
          <a:p>
            <a:pPr marL="0" indent="0" algn="just">
              <a:spcBef>
                <a:spcPts val="0"/>
              </a:spcBef>
              <a:buNone/>
            </a:pPr>
            <a:endParaRPr lang="it-IT" b="1" dirty="0" smtClean="0"/>
          </a:p>
          <a:p>
            <a:pPr marL="0" indent="0" algn="just">
              <a:spcBef>
                <a:spcPts val="0"/>
              </a:spcBef>
              <a:buNone/>
            </a:pPr>
            <a:r>
              <a:rPr lang="it-IT" b="1" dirty="0" smtClean="0"/>
              <a:t>L’incarnazione non può essere un evento subordinato all’uomo, ma è del tutto incondizionato</a:t>
            </a:r>
            <a:endParaRPr lang="it-IT" b="1"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882</Words>
  <Application>Microsoft Office PowerPoint</Application>
  <PresentationFormat>Presentazione su schermo (4:3)</PresentationFormat>
  <Paragraphs>148</Paragraphs>
  <Slides>29</Slides>
  <Notes>0</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Tema di Office</vt:lpstr>
      <vt:lpstr>Cristologia sistematica</vt:lpstr>
      <vt:lpstr>1.</vt:lpstr>
      <vt:lpstr>2.</vt:lpstr>
      <vt:lpstr>3.</vt:lpstr>
      <vt:lpstr>4.</vt:lpstr>
      <vt:lpstr>5.</vt:lpstr>
      <vt:lpstr>6.</vt:lpstr>
      <vt:lpstr>7.</vt:lpstr>
      <vt:lpstr>8.</vt:lpstr>
      <vt:lpstr>9.</vt:lpstr>
      <vt:lpstr>10.</vt:lpstr>
      <vt:lpstr>11. J. Moltmann</vt:lpstr>
      <vt:lpstr>12. La preesistenza del Verbo</vt:lpstr>
      <vt:lpstr>13.</vt:lpstr>
      <vt:lpstr>14.</vt:lpstr>
      <vt:lpstr>15.</vt:lpstr>
      <vt:lpstr>16.</vt:lpstr>
      <vt:lpstr>17.</vt:lpstr>
      <vt:lpstr>18.</vt:lpstr>
      <vt:lpstr>19.</vt:lpstr>
      <vt:lpstr>20.</vt:lpstr>
      <vt:lpstr>21.</vt:lpstr>
      <vt:lpstr>22.</vt:lpstr>
      <vt:lpstr>23.</vt:lpstr>
      <vt:lpstr>24.</vt:lpstr>
      <vt:lpstr>25.</vt:lpstr>
      <vt:lpstr>26.</vt:lpstr>
      <vt:lpstr>Diapositiva 28</vt:lpstr>
      <vt:lpstr>Diapositiva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Cristologia e pluralismo religioso</dc:title>
  <dc:creator>Enrico</dc:creator>
  <cp:lastModifiedBy>Enrico</cp:lastModifiedBy>
  <cp:revision>18</cp:revision>
  <dcterms:created xsi:type="dcterms:W3CDTF">2017-04-13T18:50:29Z</dcterms:created>
  <dcterms:modified xsi:type="dcterms:W3CDTF">2019-03-13T20:45:39Z</dcterms:modified>
</cp:coreProperties>
</file>