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1BD2DD-9675-4FB4-900B-472D85FE6304}" type="datetimeFigureOut">
              <a:rPr lang="it-IT" smtClean="0"/>
              <a:pPr/>
              <a:t>08/12/2019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A8FD12-07F9-46BD-9AA4-3D022514571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14E52-4715-44EC-9ACD-4517D92FBBA9}" type="datetimeFigureOut">
              <a:rPr lang="it-IT" smtClean="0"/>
              <a:pPr/>
              <a:t>08/12/2019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E014F-EF3C-423C-BD64-8FFE81169AC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14E52-4715-44EC-9ACD-4517D92FBBA9}" type="datetimeFigureOut">
              <a:rPr lang="it-IT" smtClean="0"/>
              <a:pPr/>
              <a:t>08/12/2019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E014F-EF3C-423C-BD64-8FFE81169AC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14E52-4715-44EC-9ACD-4517D92FBBA9}" type="datetimeFigureOut">
              <a:rPr lang="it-IT" smtClean="0"/>
              <a:pPr/>
              <a:t>08/12/2019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E014F-EF3C-423C-BD64-8FFE81169AC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14E52-4715-44EC-9ACD-4517D92FBBA9}" type="datetimeFigureOut">
              <a:rPr lang="it-IT" smtClean="0"/>
              <a:pPr/>
              <a:t>08/12/2019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E014F-EF3C-423C-BD64-8FFE81169AC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14E52-4715-44EC-9ACD-4517D92FBBA9}" type="datetimeFigureOut">
              <a:rPr lang="it-IT" smtClean="0"/>
              <a:pPr/>
              <a:t>08/12/2019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E014F-EF3C-423C-BD64-8FFE81169AC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14E52-4715-44EC-9ACD-4517D92FBBA9}" type="datetimeFigureOut">
              <a:rPr lang="it-IT" smtClean="0"/>
              <a:pPr/>
              <a:t>08/12/2019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E014F-EF3C-423C-BD64-8FFE81169AC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14E52-4715-44EC-9ACD-4517D92FBBA9}" type="datetimeFigureOut">
              <a:rPr lang="it-IT" smtClean="0"/>
              <a:pPr/>
              <a:t>08/12/2019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E014F-EF3C-423C-BD64-8FFE81169AC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14E52-4715-44EC-9ACD-4517D92FBBA9}" type="datetimeFigureOut">
              <a:rPr lang="it-IT" smtClean="0"/>
              <a:pPr/>
              <a:t>08/12/2019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E014F-EF3C-423C-BD64-8FFE81169AC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14E52-4715-44EC-9ACD-4517D92FBBA9}" type="datetimeFigureOut">
              <a:rPr lang="it-IT" smtClean="0"/>
              <a:pPr/>
              <a:t>08/12/2019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E014F-EF3C-423C-BD64-8FFE81169AC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14E52-4715-44EC-9ACD-4517D92FBBA9}" type="datetimeFigureOut">
              <a:rPr lang="it-IT" smtClean="0"/>
              <a:pPr/>
              <a:t>08/12/2019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E014F-EF3C-423C-BD64-8FFE81169AC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14E52-4715-44EC-9ACD-4517D92FBBA9}" type="datetimeFigureOut">
              <a:rPr lang="it-IT" smtClean="0"/>
              <a:pPr/>
              <a:t>08/12/2019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E014F-EF3C-423C-BD64-8FFE81169AC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14E52-4715-44EC-9ACD-4517D92FBBA9}" type="datetimeFigureOut">
              <a:rPr lang="it-IT" smtClean="0"/>
              <a:pPr/>
              <a:t>08/12/2019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E014F-EF3C-423C-BD64-8FFE81169AC6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b="1" dirty="0" smtClean="0"/>
              <a:t>La scienza di Gesù</a:t>
            </a:r>
            <a:endParaRPr lang="it-IT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9.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sz="2800" b="1" dirty="0" smtClean="0"/>
              <a:t>«Io dico quello che ho visto presso il Padre» (</a:t>
            </a:r>
            <a:r>
              <a:rPr lang="it-IT" sz="2800" b="1" dirty="0" err="1" smtClean="0"/>
              <a:t>Gv</a:t>
            </a:r>
            <a:r>
              <a:rPr lang="it-IT" sz="2800" b="1" dirty="0" smtClean="0"/>
              <a:t> 8, 38)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sz="2800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sz="2800" b="1" dirty="0" smtClean="0"/>
              <a:t>Sono verbi al perfetto che si riferiscono ad un’azione il cui effetto dura anche nel presente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sz="2800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sz="2800" b="1" dirty="0" smtClean="0"/>
              <a:t>La trasfigurazione (Mt 17,1-8; Mc 9,2-8; </a:t>
            </a:r>
            <a:r>
              <a:rPr lang="it-IT" sz="2800" b="1" dirty="0" err="1" smtClean="0"/>
              <a:t>Lc</a:t>
            </a:r>
            <a:r>
              <a:rPr lang="it-IT" sz="2800" b="1" dirty="0" smtClean="0"/>
              <a:t> 9, 28-36; </a:t>
            </a:r>
            <a:r>
              <a:rPr lang="it-IT" sz="2800" b="1" dirty="0" err="1" smtClean="0"/>
              <a:t>Gv</a:t>
            </a:r>
            <a:r>
              <a:rPr lang="it-IT" sz="2800" b="1" dirty="0" smtClean="0"/>
              <a:t> 12, 30-36)</a:t>
            </a:r>
            <a:endParaRPr lang="it-IT" sz="28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10.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sz="2400" b="1" dirty="0" smtClean="0"/>
              <a:t>Ignoranza in Gesù Cristo</a:t>
            </a:r>
            <a:r>
              <a:rPr lang="it-IT" sz="2400" b="1" dirty="0" smtClean="0"/>
              <a:t>?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sz="2400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sz="2400" b="1" dirty="0" smtClean="0"/>
              <a:t>«In verità vi dico: non passerà questa generazione prima che queste cose siano avvenute. Il cielo e la terra passeranno, ma le mie parole non passeranno. Quanto poi al quel giorno e a quell’ora nessuno li conosce, neanche gli angeli nel cielo, e neppure il Figlio, ma solo il Padre» (Mc 13, 30-32</a:t>
            </a:r>
            <a:r>
              <a:rPr lang="it-IT" sz="2400" b="1" dirty="0" smtClean="0"/>
              <a:t>)</a:t>
            </a:r>
            <a:endParaRPr lang="it-IT" sz="2400" b="1" dirty="0" smtClean="0"/>
          </a:p>
          <a:p>
            <a:pPr marL="0" indent="0" algn="just">
              <a:spcBef>
                <a:spcPts val="0"/>
              </a:spcBef>
              <a:buNone/>
            </a:pPr>
            <a:endParaRPr lang="it-IT" sz="2400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sz="2400" b="1" dirty="0" smtClean="0"/>
              <a:t>L’importanza </a:t>
            </a:r>
            <a:r>
              <a:rPr lang="it-IT" sz="2400" b="1" dirty="0" smtClean="0"/>
              <a:t>assoluta è data alla centralità del suo evento pasquale</a:t>
            </a:r>
            <a:endParaRPr lang="it-IT" sz="2400" b="1" dirty="0" smtClean="0"/>
          </a:p>
          <a:p>
            <a:pPr marL="0" indent="0" algn="just">
              <a:spcBef>
                <a:spcPts val="0"/>
              </a:spcBef>
              <a:buNone/>
            </a:pPr>
            <a:endParaRPr lang="it-IT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11.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b="1" dirty="0" smtClean="0"/>
              <a:t>La fede di Gesù</a:t>
            </a:r>
          </a:p>
          <a:p>
            <a:pPr>
              <a:buNone/>
            </a:pPr>
            <a:r>
              <a:rPr lang="it-IT" b="1" dirty="0" smtClean="0"/>
              <a:t> 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Di Gesù non </a:t>
            </a:r>
            <a:r>
              <a:rPr lang="it-IT" b="1" dirty="0" smtClean="0"/>
              <a:t>si dice mai che “crede” nel </a:t>
            </a:r>
            <a:r>
              <a:rPr lang="it-IT" b="1" dirty="0" smtClean="0"/>
              <a:t>Padre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Non </a:t>
            </a:r>
            <a:r>
              <a:rPr lang="it-IT" b="1" dirty="0" smtClean="0"/>
              <a:t>c’è un elemento oggettivo che unisce la nostra fede a quella di Gesù</a:t>
            </a:r>
            <a:endParaRPr lang="it-IT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12.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sz="2400" b="1" dirty="0" smtClean="0"/>
              <a:t>La preghiera di Gesù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sz="2400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sz="2400" b="1" dirty="0" smtClean="0"/>
              <a:t>La partecipazione </a:t>
            </a:r>
            <a:r>
              <a:rPr lang="it-IT" sz="2400" b="1" dirty="0" smtClean="0"/>
              <a:t>di Gesù alla preghiera comunitaria del suo </a:t>
            </a:r>
            <a:r>
              <a:rPr lang="it-IT" sz="2400" b="1" dirty="0" smtClean="0"/>
              <a:t>popolo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sz="2400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sz="2400" b="1" dirty="0" smtClean="0"/>
              <a:t>Una </a:t>
            </a:r>
            <a:r>
              <a:rPr lang="it-IT" sz="2400" b="1" dirty="0" smtClean="0"/>
              <a:t>preghiera intima con il </a:t>
            </a:r>
            <a:r>
              <a:rPr lang="it-IT" sz="2400" b="1" dirty="0" smtClean="0"/>
              <a:t>Padre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sz="2400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sz="2400" b="1" dirty="0" smtClean="0"/>
              <a:t>Al </a:t>
            </a:r>
            <a:r>
              <a:rPr lang="it-IT" sz="2400" b="1" dirty="0" smtClean="0"/>
              <a:t>mattino, quando era ancora buio, quando si ritira in luoghi appartati da solo o con i discepoli, sul monte, nel </a:t>
            </a:r>
            <a:r>
              <a:rPr lang="it-IT" sz="2400" b="1" dirty="0" err="1" smtClean="0"/>
              <a:t>Getsemani</a:t>
            </a:r>
            <a:endParaRPr lang="it-IT" sz="24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13.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sz="2800" b="1" dirty="0" smtClean="0"/>
              <a:t>Gesù prega nel battesimo, prima di porre ai discepoli la domanda sulla sua identità (</a:t>
            </a:r>
            <a:r>
              <a:rPr lang="it-IT" sz="2800" b="1" dirty="0" err="1" smtClean="0"/>
              <a:t>Lc</a:t>
            </a:r>
            <a:r>
              <a:rPr lang="it-IT" sz="2800" b="1" dirty="0" smtClean="0"/>
              <a:t> 9,18); si trasfigura durante la preghiera; prega per la fede di Pietro (</a:t>
            </a:r>
            <a:r>
              <a:rPr lang="it-IT" sz="2800" b="1" dirty="0" err="1" smtClean="0"/>
              <a:t>Lc</a:t>
            </a:r>
            <a:r>
              <a:rPr lang="it-IT" sz="2800" b="1" dirty="0" smtClean="0"/>
              <a:t> 22,31); prega il Padre prima di affrontare la passione (LC 22,40); prega per il perdono dei suoi carnefici (</a:t>
            </a:r>
            <a:r>
              <a:rPr lang="it-IT" sz="2800" b="1" dirty="0" err="1" smtClean="0"/>
              <a:t>Lc</a:t>
            </a:r>
            <a:r>
              <a:rPr lang="it-IT" sz="2800" b="1" dirty="0" smtClean="0"/>
              <a:t> 23,34); prega mentre muore (Padre nelle tue mani consegno il mio spirito</a:t>
            </a:r>
            <a:r>
              <a:rPr lang="it-IT" sz="2800" b="1" dirty="0" smtClean="0"/>
              <a:t>)</a:t>
            </a:r>
            <a:endParaRPr lang="it-IT" sz="28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14.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sz="2800" b="1" dirty="0" smtClean="0"/>
              <a:t>L’abbandono </a:t>
            </a:r>
            <a:r>
              <a:rPr lang="it-IT" sz="2800" b="1" dirty="0" smtClean="0"/>
              <a:t>totale a </a:t>
            </a:r>
            <a:r>
              <a:rPr lang="it-IT" sz="2800" b="1" dirty="0" smtClean="0"/>
              <a:t>Dio Padre: «Sia </a:t>
            </a:r>
            <a:r>
              <a:rPr lang="it-IT" sz="2800" b="1" dirty="0" smtClean="0"/>
              <a:t>fatta la tua volontà</a:t>
            </a:r>
            <a:r>
              <a:rPr lang="it-IT" sz="2800" b="1" dirty="0" smtClean="0"/>
              <a:t>»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sz="2800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sz="2800" b="1" dirty="0" smtClean="0"/>
              <a:t>«Padre, voglio che anche che quelli che mi hai dato, siano con me dove sono io, perché contemplino la mia gloria, quella che mi hai dato» (</a:t>
            </a:r>
            <a:r>
              <a:rPr lang="it-IT" sz="2800" b="1" dirty="0" err="1" smtClean="0"/>
              <a:t>Gv</a:t>
            </a:r>
            <a:r>
              <a:rPr lang="it-IT" sz="2800" b="1" dirty="0" smtClean="0"/>
              <a:t> 18, 24</a:t>
            </a:r>
            <a:r>
              <a:rPr lang="it-IT" sz="2800" b="1" dirty="0" smtClean="0"/>
              <a:t>)</a:t>
            </a:r>
            <a:endParaRPr lang="it-IT" sz="2800" b="1" dirty="0" smtClean="0"/>
          </a:p>
          <a:p>
            <a:pPr marL="0" indent="0" algn="just">
              <a:spcBef>
                <a:spcPts val="0"/>
              </a:spcBef>
              <a:buNone/>
            </a:pPr>
            <a:endParaRPr lang="it-IT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15.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sz="2800" b="1" dirty="0" smtClean="0"/>
              <a:t>La santità di Gesù Cristo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sz="2800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sz="2800" b="1" dirty="0" smtClean="0"/>
              <a:t>«Santo» è un titolo applicato a Gesù fin dal suo </a:t>
            </a:r>
            <a:r>
              <a:rPr lang="it-IT" sz="2800" b="1" dirty="0" smtClean="0"/>
              <a:t>concepimento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sz="2800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sz="2800" b="1" dirty="0" smtClean="0"/>
              <a:t>La santità di Gesù consiste nella totale appartenenza della sua natura umana alla persona divina del Verbo</a:t>
            </a:r>
            <a:endParaRPr lang="it-IT" sz="2800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16.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sz="2800" b="1" dirty="0" smtClean="0"/>
              <a:t>Impeccabilità e libertà in Gesù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sz="2800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sz="2800" b="1" dirty="0" smtClean="0"/>
              <a:t>Gesù è simile a noi in tutto fuorché nel </a:t>
            </a:r>
            <a:r>
              <a:rPr lang="it-IT" sz="2800" b="1" dirty="0" smtClean="0"/>
              <a:t>peccato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sz="2800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sz="2800" b="1" dirty="0" smtClean="0"/>
              <a:t>La </a:t>
            </a:r>
            <a:r>
              <a:rPr lang="it-IT" sz="2800" b="1" dirty="0" smtClean="0"/>
              <a:t>consegna totale della sua umanità alla persona divina del </a:t>
            </a:r>
            <a:r>
              <a:rPr lang="it-IT" sz="2800" b="1" dirty="0" smtClean="0"/>
              <a:t>Verbo </a:t>
            </a:r>
            <a:r>
              <a:rPr lang="it-IT" sz="2800" b="1" dirty="0" smtClean="0"/>
              <a:t>si traduce </a:t>
            </a:r>
            <a:r>
              <a:rPr lang="it-IT" sz="2800" b="1" dirty="0" smtClean="0"/>
              <a:t>nella impeccabilità</a:t>
            </a:r>
            <a:r>
              <a:rPr lang="it-IT" sz="2800" b="1" dirty="0" smtClean="0"/>
              <a:t>, che non è solo assenza di peccato, ma impossibilità a peccare</a:t>
            </a:r>
            <a:endParaRPr lang="it-IT" sz="2800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17.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Come conciliare l’impeccabilità con </a:t>
            </a:r>
            <a:r>
              <a:rPr lang="it-IT" b="1" dirty="0" smtClean="0"/>
              <a:t>la </a:t>
            </a:r>
            <a:r>
              <a:rPr lang="it-IT" b="1" dirty="0" smtClean="0"/>
              <a:t>libertà?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Libertà: possibilità </a:t>
            </a:r>
            <a:r>
              <a:rPr lang="it-IT" b="1" dirty="0" smtClean="0"/>
              <a:t>di </a:t>
            </a:r>
            <a:r>
              <a:rPr lang="it-IT" b="1" dirty="0" smtClean="0"/>
              <a:t>scegliere </a:t>
            </a:r>
            <a:r>
              <a:rPr lang="it-IT" b="1" dirty="0" smtClean="0"/>
              <a:t>tra il bene e il </a:t>
            </a:r>
            <a:r>
              <a:rPr lang="it-IT" b="1" dirty="0" smtClean="0"/>
              <a:t>male?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Libertà è possibilità di scegliere e di autodeterminare le proprie azioni</a:t>
            </a:r>
            <a:endParaRPr lang="it-IT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18.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sz="2400" b="1" dirty="0" smtClean="0"/>
              <a:t>Interpretazioni teologiche della morte di Gesù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sz="2400" b="1" dirty="0" smtClean="0"/>
          </a:p>
          <a:p>
            <a:pPr marL="457200" indent="-457200" algn="just">
              <a:spcBef>
                <a:spcPts val="0"/>
              </a:spcBef>
              <a:buAutoNum type="arabicPeriod"/>
            </a:pPr>
            <a:r>
              <a:rPr lang="it-IT" sz="2400" b="1" dirty="0" smtClean="0"/>
              <a:t>La </a:t>
            </a:r>
            <a:r>
              <a:rPr lang="it-IT" sz="2400" b="1" dirty="0" smtClean="0"/>
              <a:t>croce evento di carità </a:t>
            </a:r>
            <a:r>
              <a:rPr lang="it-IT" sz="2400" b="1" dirty="0" smtClean="0"/>
              <a:t>divina</a:t>
            </a:r>
          </a:p>
          <a:p>
            <a:pPr marL="457200" indent="-457200" algn="just">
              <a:spcBef>
                <a:spcPts val="0"/>
              </a:spcBef>
              <a:buNone/>
            </a:pPr>
            <a:endParaRPr lang="it-IT" sz="2400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sz="2400" b="1" dirty="0" smtClean="0"/>
              <a:t>La </a:t>
            </a:r>
            <a:r>
              <a:rPr lang="it-IT" sz="2400" b="1" dirty="0" smtClean="0"/>
              <a:t>croce non è uno strumento di castigo divino, ma un momento di riconciliazione, di </a:t>
            </a:r>
            <a:r>
              <a:rPr lang="it-IT" sz="2400" b="1" dirty="0" smtClean="0"/>
              <a:t>perdono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sz="2400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sz="2400" b="1" dirty="0" smtClean="0"/>
              <a:t>È una precisa iniziativa salvifica del Figlio che rende possibile la salvezza </a:t>
            </a:r>
            <a:r>
              <a:rPr lang="it-IT" sz="2400" b="1" dirty="0" smtClean="0"/>
              <a:t>dell’uomo</a:t>
            </a:r>
            <a:endParaRPr lang="it-IT" sz="2400" b="1" dirty="0" smtClean="0"/>
          </a:p>
          <a:p>
            <a:pPr marL="514350" indent="-514350" algn="just">
              <a:spcBef>
                <a:spcPts val="0"/>
              </a:spcBef>
              <a:buNone/>
            </a:pPr>
            <a:endParaRPr lang="it-IT" dirty="0" smtClean="0"/>
          </a:p>
          <a:p>
            <a:pPr marL="514350" indent="-514350" algn="just">
              <a:spcBef>
                <a:spcPts val="0"/>
              </a:spcBef>
              <a:buNone/>
            </a:pPr>
            <a:endParaRPr lang="it-IT" dirty="0" smtClean="0"/>
          </a:p>
          <a:p>
            <a:pPr marL="0" indent="0" algn="just">
              <a:spcBef>
                <a:spcPts val="0"/>
              </a:spcBef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1.</a:t>
            </a:r>
            <a:endParaRPr lang="it-IT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sz="2800" b="1" dirty="0" smtClean="0"/>
              <a:t>1. San Tommaso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sz="2800" b="1" dirty="0"/>
          </a:p>
          <a:p>
            <a:pPr marL="0" indent="0" algn="just">
              <a:spcBef>
                <a:spcPts val="0"/>
              </a:spcBef>
              <a:buNone/>
            </a:pPr>
            <a:r>
              <a:rPr lang="it-IT" sz="2800" b="1" dirty="0" smtClean="0"/>
              <a:t>La scienza dei beati (</a:t>
            </a:r>
            <a:r>
              <a:rPr lang="it-IT" sz="2800" b="1" i="1" dirty="0" err="1" smtClean="0"/>
              <a:t>scientia</a:t>
            </a:r>
            <a:r>
              <a:rPr lang="it-IT" sz="2800" b="1" i="1" dirty="0" smtClean="0"/>
              <a:t> </a:t>
            </a:r>
            <a:r>
              <a:rPr lang="it-IT" sz="2800" b="1" i="1" dirty="0" err="1" smtClean="0"/>
              <a:t>beatorum</a:t>
            </a:r>
            <a:r>
              <a:rPr lang="it-IT" sz="2800" b="1" i="1" dirty="0" smtClean="0"/>
              <a:t> </a:t>
            </a:r>
            <a:r>
              <a:rPr lang="it-IT" sz="2800" b="1" i="1" dirty="0" err="1" smtClean="0"/>
              <a:t>vel</a:t>
            </a:r>
            <a:r>
              <a:rPr lang="it-IT" sz="2800" b="1" i="1" dirty="0" smtClean="0"/>
              <a:t> </a:t>
            </a:r>
            <a:r>
              <a:rPr lang="it-IT" sz="2800" b="1" i="1" dirty="0" err="1" smtClean="0"/>
              <a:t>comprehensorum</a:t>
            </a:r>
            <a:r>
              <a:rPr lang="it-IT" sz="2800" b="1" dirty="0" smtClean="0"/>
              <a:t>)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sz="2800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sz="2800" b="1" dirty="0" smtClean="0"/>
              <a:t>La scienza infusa (</a:t>
            </a:r>
            <a:r>
              <a:rPr lang="it-IT" sz="2800" b="1" i="1" dirty="0" err="1" smtClean="0"/>
              <a:t>scientia</a:t>
            </a:r>
            <a:r>
              <a:rPr lang="it-IT" sz="2800" b="1" i="1" dirty="0" smtClean="0"/>
              <a:t> </a:t>
            </a:r>
            <a:r>
              <a:rPr lang="it-IT" sz="2800" b="1" i="1" dirty="0" err="1" smtClean="0"/>
              <a:t>indìta</a:t>
            </a:r>
            <a:r>
              <a:rPr lang="it-IT" sz="2800" b="1" dirty="0" smtClean="0"/>
              <a:t>)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sz="2800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sz="2800" b="1" dirty="0" smtClean="0"/>
              <a:t>La scienza sperimentale acquisita (</a:t>
            </a:r>
            <a:r>
              <a:rPr lang="it-IT" sz="2800" b="1" i="1" dirty="0" err="1" smtClean="0"/>
              <a:t>scientia</a:t>
            </a:r>
            <a:r>
              <a:rPr lang="it-IT" sz="2800" b="1" i="1" dirty="0" smtClean="0"/>
              <a:t> </a:t>
            </a:r>
            <a:r>
              <a:rPr lang="it-IT" sz="2800" b="1" i="1" dirty="0" err="1" smtClean="0"/>
              <a:t>experimentalis</a:t>
            </a:r>
            <a:r>
              <a:rPr lang="it-IT" sz="2800" b="1" i="1" dirty="0" smtClean="0"/>
              <a:t> acquisita</a:t>
            </a:r>
            <a:r>
              <a:rPr lang="it-IT" sz="2800" b="1" dirty="0" smtClean="0"/>
              <a:t>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19.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sz="2800" b="1" dirty="0" smtClean="0"/>
              <a:t>2. La </a:t>
            </a:r>
            <a:r>
              <a:rPr lang="it-IT" sz="2800" b="1" dirty="0" smtClean="0"/>
              <a:t>morte di Gesù come </a:t>
            </a:r>
            <a:r>
              <a:rPr lang="it-IT" sz="2800" b="1" dirty="0" smtClean="0"/>
              <a:t>redenzione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sz="2800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sz="2800" b="1" dirty="0" smtClean="0"/>
              <a:t>L’impegno </a:t>
            </a:r>
            <a:r>
              <a:rPr lang="it-IT" sz="2800" b="1" dirty="0" smtClean="0"/>
              <a:t>del Dio liberatore è “costoso</a:t>
            </a:r>
            <a:r>
              <a:rPr lang="it-IT" sz="2800" b="1" dirty="0" smtClean="0"/>
              <a:t>”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sz="2800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sz="2800" b="1" dirty="0" smtClean="0"/>
              <a:t>Nell’AT troviamo l’appellativo </a:t>
            </a:r>
            <a:r>
              <a:rPr lang="it-IT" sz="2800" b="1" i="1" dirty="0" smtClean="0"/>
              <a:t>go’</a:t>
            </a:r>
            <a:r>
              <a:rPr lang="it-IT" sz="2800" b="1" i="1" dirty="0" err="1" smtClean="0"/>
              <a:t>el</a:t>
            </a:r>
            <a:r>
              <a:rPr lang="it-IT" sz="2800" b="1" i="1" dirty="0" smtClean="0"/>
              <a:t> </a:t>
            </a:r>
            <a:r>
              <a:rPr lang="it-IT" sz="2800" b="1" i="1" dirty="0" smtClean="0"/>
              <a:t> </a:t>
            </a:r>
            <a:r>
              <a:rPr lang="it-IT" sz="2800" b="1" dirty="0" smtClean="0"/>
              <a:t>(Redentore)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sz="2800" b="1" i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sz="2800" b="1" dirty="0" smtClean="0"/>
              <a:t>Nel NT: il riscatto </a:t>
            </a:r>
            <a:r>
              <a:rPr lang="it-IT" sz="2800" b="1" i="1" dirty="0" err="1" smtClean="0"/>
              <a:t>lytron</a:t>
            </a:r>
            <a:r>
              <a:rPr lang="it-IT" sz="2800" b="1" i="1" dirty="0" smtClean="0"/>
              <a:t> </a:t>
            </a:r>
            <a:r>
              <a:rPr lang="it-IT" sz="2800" b="1" i="1" dirty="0" err="1" smtClean="0"/>
              <a:t>lytroomai</a:t>
            </a:r>
            <a:endParaRPr lang="it-IT" sz="2800" b="1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20.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sz="2800" b="1" dirty="0" smtClean="0"/>
              <a:t>3. La </a:t>
            </a:r>
            <a:r>
              <a:rPr lang="it-IT" sz="2800" b="1" dirty="0" smtClean="0"/>
              <a:t>morte di Gesù come </a:t>
            </a:r>
            <a:r>
              <a:rPr lang="it-IT" sz="2800" b="1" dirty="0" smtClean="0"/>
              <a:t>espiazione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sz="2800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sz="2800" b="1" dirty="0" smtClean="0"/>
              <a:t>Gesù è diventato sommo sacerdote allo scopo di espiare i peccati del mondo (</a:t>
            </a:r>
            <a:r>
              <a:rPr lang="it-IT" sz="2800" b="1" dirty="0" err="1" smtClean="0"/>
              <a:t>Eb</a:t>
            </a:r>
            <a:r>
              <a:rPr lang="it-IT" sz="2800" b="1" dirty="0" smtClean="0"/>
              <a:t> 2,17</a:t>
            </a:r>
            <a:r>
              <a:rPr lang="it-IT" sz="2800" b="1" dirty="0" smtClean="0"/>
              <a:t>)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sz="2800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sz="2800" b="1" dirty="0" smtClean="0"/>
              <a:t>L’espiazione di Ebrei </a:t>
            </a:r>
            <a:r>
              <a:rPr lang="it-IT" sz="2800" b="1" dirty="0" smtClean="0"/>
              <a:t>non è quella che concepiamo noi oggi, ma è fare la volontà di Dio, compiere la volontà del Padre</a:t>
            </a:r>
            <a:endParaRPr lang="it-IT" sz="2800" b="1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21.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sz="2800" b="1" dirty="0" smtClean="0"/>
              <a:t>4. La </a:t>
            </a:r>
            <a:r>
              <a:rPr lang="it-IT" sz="2800" b="1" dirty="0" smtClean="0"/>
              <a:t>dottrina </a:t>
            </a:r>
            <a:r>
              <a:rPr lang="it-IT" sz="2800" b="1" dirty="0" err="1" smtClean="0"/>
              <a:t>anselmiana</a:t>
            </a:r>
            <a:r>
              <a:rPr lang="it-IT" sz="2800" b="1" dirty="0" smtClean="0"/>
              <a:t> della </a:t>
            </a:r>
            <a:r>
              <a:rPr lang="it-IT" sz="2800" b="1" dirty="0" smtClean="0"/>
              <a:t>soddisfazione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sz="2800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sz="2800" b="1" dirty="0" smtClean="0"/>
              <a:t>Anselmo d’Aosta (+1109</a:t>
            </a:r>
            <a:r>
              <a:rPr lang="it-IT" sz="2800" b="1" dirty="0" smtClean="0"/>
              <a:t>): </a:t>
            </a:r>
            <a:r>
              <a:rPr lang="it-IT" sz="2800" b="1" dirty="0" smtClean="0"/>
              <a:t>se il peccato è il rifiuto dell’onore dovuto a Dio, la soddisfazione consiste nella riparazione di questa mancanza, come cioè un atto di restituzione a Dio dell’onore che è stato </a:t>
            </a:r>
            <a:r>
              <a:rPr lang="it-IT" sz="2800" b="1" dirty="0" smtClean="0"/>
              <a:t>leso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/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22.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sz="2800" b="1" dirty="0" smtClean="0"/>
              <a:t>L’uomo non </a:t>
            </a:r>
            <a:r>
              <a:rPr lang="it-IT" sz="2800" b="1" dirty="0" smtClean="0"/>
              <a:t>ha opere buone da offrire a Dio, perché esse già provengono da </a:t>
            </a:r>
            <a:r>
              <a:rPr lang="it-IT" sz="2800" b="1" dirty="0" smtClean="0"/>
              <a:t>Dio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sz="2800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sz="2800" b="1" dirty="0" smtClean="0"/>
              <a:t>È necessario allora per Anselmo che sia un Dio uomo a </a:t>
            </a:r>
            <a:r>
              <a:rPr lang="it-IT" sz="2800" b="1" dirty="0" smtClean="0"/>
              <a:t>compiere la redenzione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sz="2800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sz="2800" b="1" dirty="0" smtClean="0"/>
              <a:t>È </a:t>
            </a:r>
            <a:r>
              <a:rPr lang="it-IT" sz="2800" b="1" dirty="0" smtClean="0"/>
              <a:t>questo il senso dell’incarnazione redentrice del </a:t>
            </a:r>
            <a:r>
              <a:rPr lang="it-IT" sz="2800" b="1" dirty="0" smtClean="0"/>
              <a:t>Verbo</a:t>
            </a:r>
            <a:endParaRPr lang="it-IT" sz="2800" b="1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it-IT" b="1" dirty="0" smtClean="0"/>
          </a:p>
          <a:p>
            <a:pPr marL="0" indent="0" algn="ctr">
              <a:spcBef>
                <a:spcPts val="0"/>
              </a:spcBef>
              <a:buNone/>
            </a:pPr>
            <a:endParaRPr lang="it-IT" b="1" dirty="0" smtClean="0"/>
          </a:p>
          <a:p>
            <a:pPr marL="0" indent="0" algn="ctr">
              <a:spcBef>
                <a:spcPts val="0"/>
              </a:spcBef>
              <a:buNone/>
            </a:pPr>
            <a:endParaRPr lang="it-IT" b="1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it-IT" b="1" dirty="0" smtClean="0"/>
              <a:t>Fine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2.</a:t>
            </a:r>
            <a:endParaRPr lang="it-IT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2. La</a:t>
            </a:r>
            <a:r>
              <a:rPr lang="it-IT" sz="2800" b="1" dirty="0" smtClean="0"/>
              <a:t> visione immediata non beatifica (</a:t>
            </a:r>
            <a:r>
              <a:rPr lang="it-IT" sz="2800" b="1" dirty="0" err="1" smtClean="0"/>
              <a:t>Rahner</a:t>
            </a:r>
            <a:r>
              <a:rPr lang="it-IT" sz="2800" b="1" dirty="0" smtClean="0"/>
              <a:t>)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sz="28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it-IT" sz="2800" b="1" dirty="0" smtClean="0"/>
              <a:t>È un momento intrinseco dell’unione ipostatica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sz="28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it-IT" sz="2800" b="1" dirty="0" smtClean="0"/>
              <a:t>Gesù ha avuto sempre un contatto immediato e cosciente con Dio</a:t>
            </a:r>
            <a:endParaRPr lang="it-IT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3.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sz="2800" b="1" dirty="0" smtClean="0"/>
              <a:t>L’ipotesi dell’unica scienza umana in Gesù Cristo (Jean </a:t>
            </a:r>
            <a:r>
              <a:rPr lang="it-IT" sz="2800" b="1" dirty="0" err="1" smtClean="0"/>
              <a:t>Galot</a:t>
            </a:r>
            <a:r>
              <a:rPr lang="it-IT" sz="2800" b="1" dirty="0" smtClean="0"/>
              <a:t>)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sz="2800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sz="2800" b="1" dirty="0" smtClean="0"/>
              <a:t>Nel Gesù </a:t>
            </a:r>
            <a:r>
              <a:rPr lang="it-IT" sz="2800" b="1" dirty="0" err="1" smtClean="0"/>
              <a:t>prepasquale</a:t>
            </a:r>
            <a:r>
              <a:rPr lang="it-IT" sz="2800" b="1" dirty="0" smtClean="0"/>
              <a:t> c’è un’unica scienza umana, formata da conoscenze sperimentali e da conoscenza di ordine superiore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sz="2800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sz="2800" b="1" dirty="0" smtClean="0"/>
              <a:t>Un «contatto mistico filiale»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4.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sz="2800" b="1" dirty="0" smtClean="0"/>
              <a:t>«Ciò vuol dire che Gesù non ha avuto fin dal primo istante coscienza della propria identità, come tendeva a far ammettere la teoria della visione beatifica. La vita umana di Cristo è cominciata nell’incoscienza, come ogni altra vita umana e il risveglio della coscienza è stato progressivo» (</a:t>
            </a:r>
            <a:r>
              <a:rPr lang="it-IT" sz="2800" b="1" dirty="0" err="1" smtClean="0"/>
              <a:t>Galot</a:t>
            </a:r>
            <a:r>
              <a:rPr lang="it-IT" sz="2800" b="1" dirty="0" smtClean="0"/>
              <a:t>, </a:t>
            </a:r>
            <a:r>
              <a:rPr lang="it-IT" sz="2800" b="1" i="1" dirty="0" smtClean="0"/>
              <a:t>Chi sei tu, o Cristo</a:t>
            </a:r>
            <a:r>
              <a:rPr lang="it-IT" sz="2800" b="1" dirty="0" smtClean="0"/>
              <a:t>, 330)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5.</a:t>
            </a:r>
            <a:endParaRPr lang="it-IT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«Visione beatificante del Padre» (Angelo Amato)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«Signore, tu sai tutto» (</a:t>
            </a:r>
            <a:r>
              <a:rPr lang="it-IT" b="1" dirty="0" err="1" smtClean="0"/>
              <a:t>Gv</a:t>
            </a:r>
            <a:r>
              <a:rPr lang="it-IT" b="1" dirty="0" smtClean="0"/>
              <a:t> 21,17)</a:t>
            </a:r>
            <a:endParaRPr lang="it-IT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it-IT" b="1" i="1" dirty="0" err="1" smtClean="0"/>
              <a:t>Ghinosko</a:t>
            </a:r>
            <a:r>
              <a:rPr lang="it-IT" b="1" dirty="0" smtClean="0"/>
              <a:t> (conosco) </a:t>
            </a:r>
            <a:r>
              <a:rPr lang="it-IT" b="1" i="1" dirty="0" err="1" smtClean="0"/>
              <a:t>Oida</a:t>
            </a:r>
            <a:r>
              <a:rPr lang="it-IT" b="1" dirty="0" smtClean="0"/>
              <a:t> (so)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6.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sz="2800" b="1" i="1" dirty="0" err="1" smtClean="0"/>
              <a:t>Ghinosko</a:t>
            </a:r>
            <a:r>
              <a:rPr lang="it-IT" sz="2800" b="1" dirty="0" smtClean="0"/>
              <a:t> mostra una conoscenza naturale 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sz="28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it-IT" sz="2800" b="1" i="1" dirty="0" err="1" smtClean="0"/>
              <a:t>Oida</a:t>
            </a:r>
            <a:r>
              <a:rPr lang="it-IT" sz="2800" b="1" dirty="0" smtClean="0"/>
              <a:t> esprime la conoscenza della realtà divina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sz="2800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sz="2800" b="1" dirty="0" smtClean="0"/>
              <a:t>Esempio: «Io però lo conosco, perché vengo da lui ed egli mi ha mandato» (</a:t>
            </a:r>
            <a:r>
              <a:rPr lang="it-IT" sz="2800" b="1" dirty="0" err="1" smtClean="0"/>
              <a:t>Gv</a:t>
            </a:r>
            <a:r>
              <a:rPr lang="it-IT" sz="2800" b="1" dirty="0" smtClean="0"/>
              <a:t> 7,29) </a:t>
            </a:r>
            <a:endParaRPr lang="it-IT" sz="28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7.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sz="3000" b="1" dirty="0" smtClean="0"/>
              <a:t>«Dio nessuno l’ha mai visto: proprio il Figlio unigenito, che è nel seno del Padre, lui lo ha rivelato» (</a:t>
            </a:r>
            <a:r>
              <a:rPr lang="it-IT" sz="3000" b="1" dirty="0" err="1" smtClean="0"/>
              <a:t>Gv</a:t>
            </a:r>
            <a:r>
              <a:rPr lang="it-IT" sz="3000" b="1" dirty="0" smtClean="0"/>
              <a:t> 1,18)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sz="3000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sz="3000" b="1" dirty="0" smtClean="0"/>
              <a:t>Solo Gesù racchiude in sé l’autentica rivelazione di Dio perché solo lui è nel seno del Padre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sz="3000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sz="3000" b="1" dirty="0" smtClean="0"/>
              <a:t>È nella permanenza ontologica del Verbo incarnato in Dio che la sua coscienza umana attinge la sua visione costante del Padre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8.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sz="2800" b="1" dirty="0" smtClean="0"/>
              <a:t>Gesù parla di realtà celesti che sono inattingibili dall’esperienza umana, come la discesa del Figlio dell’uomo sulla terra, la sua esaltazione celeste, la sua relazione filiale con il Padre e le relazioni </a:t>
            </a:r>
            <a:r>
              <a:rPr lang="it-IT" sz="2800" b="1" dirty="0" err="1" smtClean="0"/>
              <a:t>intratrinitarie</a:t>
            </a:r>
            <a:endParaRPr lang="it-IT" sz="2800" b="1" dirty="0" smtClean="0"/>
          </a:p>
          <a:p>
            <a:pPr marL="0" indent="0" algn="just">
              <a:spcBef>
                <a:spcPts val="0"/>
              </a:spcBef>
              <a:buNone/>
            </a:pPr>
            <a:endParaRPr lang="it-IT" sz="2800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sz="2800" b="1" dirty="0" smtClean="0"/>
              <a:t>La sua rivelazione è espressione di una scienza intimamente legata alla visione</a:t>
            </a:r>
            <a:endParaRPr lang="it-IT" sz="28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tr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999</Words>
  <Application>Microsoft Office PowerPoint</Application>
  <PresentationFormat>Presentazione su schermo (4:3)</PresentationFormat>
  <Paragraphs>132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24</vt:i4>
      </vt:variant>
    </vt:vector>
  </HeadingPairs>
  <TitlesOfParts>
    <vt:vector size="25" baseType="lpstr">
      <vt:lpstr>Tema di Office</vt:lpstr>
      <vt:lpstr>La scienza di Gesù</vt:lpstr>
      <vt:lpstr>1.</vt:lpstr>
      <vt:lpstr>2.</vt:lpstr>
      <vt:lpstr>3.</vt:lpstr>
      <vt:lpstr>4.</vt:lpstr>
      <vt:lpstr>5.</vt:lpstr>
      <vt:lpstr>6.</vt:lpstr>
      <vt:lpstr>7.</vt:lpstr>
      <vt:lpstr>8.</vt:lpstr>
      <vt:lpstr>9.</vt:lpstr>
      <vt:lpstr>10.</vt:lpstr>
      <vt:lpstr>11.</vt:lpstr>
      <vt:lpstr>12.</vt:lpstr>
      <vt:lpstr>13.</vt:lpstr>
      <vt:lpstr>14.</vt:lpstr>
      <vt:lpstr>15.</vt:lpstr>
      <vt:lpstr>16.</vt:lpstr>
      <vt:lpstr>17.</vt:lpstr>
      <vt:lpstr>18.</vt:lpstr>
      <vt:lpstr>19.</vt:lpstr>
      <vt:lpstr>20.</vt:lpstr>
      <vt:lpstr>21.</vt:lpstr>
      <vt:lpstr>22.</vt:lpstr>
      <vt:lpstr>Diapositiva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Cristologia e pluralismo religioso</dc:title>
  <dc:creator>Enrico</dc:creator>
  <cp:lastModifiedBy>Utente</cp:lastModifiedBy>
  <cp:revision>42</cp:revision>
  <dcterms:created xsi:type="dcterms:W3CDTF">2017-04-13T18:50:29Z</dcterms:created>
  <dcterms:modified xsi:type="dcterms:W3CDTF">2019-12-08T16:12:48Z</dcterms:modified>
</cp:coreProperties>
</file>