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86" r:id="rId17"/>
    <p:sldId id="28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BD2DD-9675-4FB4-900B-472D85FE6304}" type="datetimeFigureOut">
              <a:rPr lang="it-IT" smtClean="0"/>
              <a:pPr/>
              <a:t>08/12/2019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8FD12-07F9-46BD-9AA4-3D022514571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4E52-4715-44EC-9ACD-4517D92FBBA9}" type="datetimeFigureOut">
              <a:rPr lang="it-IT" smtClean="0"/>
              <a:pPr/>
              <a:t>08/12/2019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014F-EF3C-423C-BD64-8FFE81169A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4E52-4715-44EC-9ACD-4517D92FBBA9}" type="datetimeFigureOut">
              <a:rPr lang="it-IT" smtClean="0"/>
              <a:pPr/>
              <a:t>08/12/2019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014F-EF3C-423C-BD64-8FFE81169A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4E52-4715-44EC-9ACD-4517D92FBBA9}" type="datetimeFigureOut">
              <a:rPr lang="it-IT" smtClean="0"/>
              <a:pPr/>
              <a:t>08/12/2019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014F-EF3C-423C-BD64-8FFE81169A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4E52-4715-44EC-9ACD-4517D92FBBA9}" type="datetimeFigureOut">
              <a:rPr lang="it-IT" smtClean="0"/>
              <a:pPr/>
              <a:t>08/12/2019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014F-EF3C-423C-BD64-8FFE81169A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4E52-4715-44EC-9ACD-4517D92FBBA9}" type="datetimeFigureOut">
              <a:rPr lang="it-IT" smtClean="0"/>
              <a:pPr/>
              <a:t>08/12/2019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014F-EF3C-423C-BD64-8FFE81169A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4E52-4715-44EC-9ACD-4517D92FBBA9}" type="datetimeFigureOut">
              <a:rPr lang="it-IT" smtClean="0"/>
              <a:pPr/>
              <a:t>08/12/2019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014F-EF3C-423C-BD64-8FFE81169A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4E52-4715-44EC-9ACD-4517D92FBBA9}" type="datetimeFigureOut">
              <a:rPr lang="it-IT" smtClean="0"/>
              <a:pPr/>
              <a:t>08/12/2019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014F-EF3C-423C-BD64-8FFE81169A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4E52-4715-44EC-9ACD-4517D92FBBA9}" type="datetimeFigureOut">
              <a:rPr lang="it-IT" smtClean="0"/>
              <a:pPr/>
              <a:t>08/12/2019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014F-EF3C-423C-BD64-8FFE81169A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4E52-4715-44EC-9ACD-4517D92FBBA9}" type="datetimeFigureOut">
              <a:rPr lang="it-IT" smtClean="0"/>
              <a:pPr/>
              <a:t>08/12/2019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014F-EF3C-423C-BD64-8FFE81169A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4E52-4715-44EC-9ACD-4517D92FBBA9}" type="datetimeFigureOut">
              <a:rPr lang="it-IT" smtClean="0"/>
              <a:pPr/>
              <a:t>08/12/2019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014F-EF3C-423C-BD64-8FFE81169A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4E52-4715-44EC-9ACD-4517D92FBBA9}" type="datetimeFigureOut">
              <a:rPr lang="it-IT" smtClean="0"/>
              <a:pPr/>
              <a:t>08/12/2019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014F-EF3C-423C-BD64-8FFE81169A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4E52-4715-44EC-9ACD-4517D92FBBA9}" type="datetimeFigureOut">
              <a:rPr lang="it-IT" smtClean="0"/>
              <a:pPr/>
              <a:t>08/12/2019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014F-EF3C-423C-BD64-8FFE81169AC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Cristologia e pluralismo religioso</a:t>
            </a:r>
            <a:endParaRPr lang="it-IT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9.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/>
              <a:t>Nel corso della storia il rapporto con le altre religioni, soprattutto l’ebraismo e l’Islam, da parte del cristianesimo è stato sostanzialmente </a:t>
            </a:r>
            <a:r>
              <a:rPr lang="it-IT" b="1" dirty="0" smtClean="0"/>
              <a:t>polemico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/>
              <a:t>Il panorama classico </a:t>
            </a:r>
            <a:r>
              <a:rPr lang="it-IT" b="1" dirty="0" smtClean="0"/>
              <a:t>tra </a:t>
            </a:r>
            <a:r>
              <a:rPr lang="it-IT" b="1" dirty="0"/>
              <a:t>cristianesimo e </a:t>
            </a:r>
            <a:r>
              <a:rPr lang="it-IT" b="1" dirty="0" smtClean="0"/>
              <a:t>religioni è cambiato nel XX secolo per numerosi fattori</a:t>
            </a:r>
            <a:endParaRPr lang="it-IT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10. Cristo </a:t>
            </a:r>
            <a:r>
              <a:rPr lang="it-IT" sz="2800" b="1" dirty="0"/>
              <a:t>salvatore «esclusivo</a:t>
            </a:r>
            <a:r>
              <a:rPr lang="it-IT" sz="2800" b="1" dirty="0" smtClean="0"/>
              <a:t>»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/>
              <a:t>Gesù Cristo viene considerato come unico ed esclusivo mediatore di </a:t>
            </a:r>
            <a:r>
              <a:rPr lang="it-IT" b="1" dirty="0" smtClean="0"/>
              <a:t>salvezza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Tutte </a:t>
            </a:r>
            <a:r>
              <a:rPr lang="it-IT" b="1" dirty="0"/>
              <a:t>le altre mediazioni sarebbero false </a:t>
            </a:r>
            <a:r>
              <a:rPr lang="it-IT" b="1" dirty="0" smtClean="0"/>
              <a:t>e devianti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(</a:t>
            </a:r>
            <a:r>
              <a:rPr lang="it-IT" b="1" dirty="0" err="1" smtClean="0"/>
              <a:t>Lesslie</a:t>
            </a:r>
            <a:r>
              <a:rPr lang="it-IT" b="1" dirty="0" smtClean="0"/>
              <a:t> </a:t>
            </a:r>
            <a:r>
              <a:rPr lang="it-IT" b="1" dirty="0" err="1" smtClean="0"/>
              <a:t>Newbigin</a:t>
            </a:r>
            <a:r>
              <a:rPr lang="it-IT" b="1" dirty="0" smtClean="0"/>
              <a:t>)</a:t>
            </a:r>
            <a:endParaRPr lang="it-IT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11. Cristo </a:t>
            </a:r>
            <a:r>
              <a:rPr lang="it-IT" sz="2800" b="1" dirty="0"/>
              <a:t>salvatore «costitutivo</a:t>
            </a:r>
            <a:r>
              <a:rPr lang="it-IT" sz="2800" b="1" dirty="0" smtClean="0"/>
              <a:t>»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/>
              <a:t>Gesù Cristo è considerato come il Salvatore costitutivo di </a:t>
            </a:r>
            <a:r>
              <a:rPr lang="it-IT" b="1" dirty="0" smtClean="0"/>
              <a:t>salvezza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/>
              <a:t>La causa costitutiva della salvezza è la grazia di Cristo, fuori e dentro la </a:t>
            </a:r>
            <a:r>
              <a:rPr lang="it-IT" b="1" dirty="0" smtClean="0"/>
              <a:t>Chiesa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i="1" dirty="0" smtClean="0"/>
              <a:t>Lumen </a:t>
            </a:r>
            <a:r>
              <a:rPr lang="it-IT" b="1" i="1" dirty="0" err="1"/>
              <a:t>Gentium</a:t>
            </a:r>
            <a:r>
              <a:rPr lang="it-IT" b="1" dirty="0"/>
              <a:t> </a:t>
            </a:r>
            <a:r>
              <a:rPr lang="it-IT" b="1" dirty="0" smtClean="0"/>
              <a:t>16; </a:t>
            </a:r>
            <a:r>
              <a:rPr lang="it-IT" b="1" i="1" dirty="0" err="1" smtClean="0"/>
              <a:t>Gaudium</a:t>
            </a:r>
            <a:r>
              <a:rPr lang="it-IT" b="1" i="1" dirty="0" smtClean="0"/>
              <a:t> </a:t>
            </a:r>
            <a:r>
              <a:rPr lang="it-IT" b="1" i="1" dirty="0"/>
              <a:t>et </a:t>
            </a:r>
            <a:r>
              <a:rPr lang="it-IT" b="1" i="1" dirty="0" err="1"/>
              <a:t>Spes</a:t>
            </a:r>
            <a:r>
              <a:rPr lang="it-IT" b="1" dirty="0"/>
              <a:t> </a:t>
            </a:r>
            <a:r>
              <a:rPr lang="it-IT" b="1" dirty="0" smtClean="0"/>
              <a:t>22; </a:t>
            </a:r>
            <a:r>
              <a:rPr lang="it-IT" b="1" i="1" dirty="0" err="1" smtClean="0"/>
              <a:t>Redemptoris</a:t>
            </a:r>
            <a:r>
              <a:rPr lang="it-IT" b="1" i="1" dirty="0" smtClean="0"/>
              <a:t> </a:t>
            </a:r>
            <a:r>
              <a:rPr lang="it-IT" b="1" i="1" dirty="0" err="1" smtClean="0"/>
              <a:t>missio</a:t>
            </a:r>
            <a:endParaRPr lang="it-IT" b="1" dirty="0"/>
          </a:p>
          <a:p>
            <a:pPr marL="0" indent="0" algn="just">
              <a:spcBef>
                <a:spcPts val="0"/>
              </a:spcBef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12. Cristo </a:t>
            </a:r>
            <a:r>
              <a:rPr lang="it-IT" sz="2800" b="1" dirty="0"/>
              <a:t>salvatore «normativo</a:t>
            </a:r>
            <a:r>
              <a:rPr lang="it-IT" sz="2800" b="1" dirty="0" smtClean="0"/>
              <a:t>»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Si afferma il valore </a:t>
            </a:r>
            <a:r>
              <a:rPr lang="it-IT" b="1" dirty="0"/>
              <a:t>salvifico di tutte le </a:t>
            </a:r>
            <a:r>
              <a:rPr lang="it-IT" b="1" dirty="0" smtClean="0"/>
              <a:t>religioni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/>
              <a:t>La </a:t>
            </a:r>
            <a:r>
              <a:rPr lang="it-IT" b="1" dirty="0" err="1"/>
              <a:t>normatività</a:t>
            </a:r>
            <a:r>
              <a:rPr lang="it-IT" b="1" dirty="0"/>
              <a:t> di </a:t>
            </a:r>
            <a:r>
              <a:rPr lang="it-IT" b="1" dirty="0" smtClean="0"/>
              <a:t>Cristo vuol dire che egli  </a:t>
            </a:r>
            <a:r>
              <a:rPr lang="it-IT" b="1" dirty="0"/>
              <a:t>corregge e porta a compimento le altre </a:t>
            </a:r>
            <a:r>
              <a:rPr lang="it-IT" b="1" dirty="0" smtClean="0"/>
              <a:t>mediazioni, </a:t>
            </a:r>
            <a:r>
              <a:rPr lang="it-IT" b="1" dirty="0"/>
              <a:t>che però restano intrinsecamente vere e salvifiche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13.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/>
              <a:t>La salvezza di Dio viene sostanzialmente concessa attraverso la molteplicità delle religioni</a:t>
            </a:r>
            <a:endParaRPr lang="it-IT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it-IT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(Hans </a:t>
            </a:r>
            <a:r>
              <a:rPr lang="it-IT" b="1" dirty="0" err="1"/>
              <a:t>Küng</a:t>
            </a:r>
            <a:r>
              <a:rPr lang="it-IT" b="1" dirty="0"/>
              <a:t>, Paul </a:t>
            </a:r>
            <a:r>
              <a:rPr lang="it-IT" b="1" dirty="0" err="1"/>
              <a:t>Knitter</a:t>
            </a:r>
            <a:r>
              <a:rPr lang="it-IT" b="1" dirty="0"/>
              <a:t>, Heinz Robert </a:t>
            </a:r>
            <a:r>
              <a:rPr lang="it-IT" b="1" dirty="0" err="1"/>
              <a:t>Schlette</a:t>
            </a:r>
            <a:r>
              <a:rPr lang="it-IT" b="1" dirty="0"/>
              <a:t>, </a:t>
            </a:r>
            <a:r>
              <a:rPr lang="it-IT" b="1" dirty="0" err="1"/>
              <a:t>Monika</a:t>
            </a:r>
            <a:r>
              <a:rPr lang="it-IT" b="1" dirty="0"/>
              <a:t> K. </a:t>
            </a:r>
            <a:r>
              <a:rPr lang="it-IT" b="1" dirty="0" err="1"/>
              <a:t>Hellwig</a:t>
            </a:r>
            <a:r>
              <a:rPr lang="it-IT" b="1" dirty="0"/>
              <a:t>, </a:t>
            </a:r>
            <a:r>
              <a:rPr lang="it-IT" b="1" dirty="0" err="1"/>
              <a:t>Walbert</a:t>
            </a:r>
            <a:r>
              <a:rPr lang="it-IT" b="1" dirty="0"/>
              <a:t> </a:t>
            </a:r>
            <a:r>
              <a:rPr lang="it-IT" b="1" dirty="0" err="1"/>
              <a:t>Bühlmann</a:t>
            </a:r>
            <a:r>
              <a:rPr lang="it-IT" b="1" dirty="0"/>
              <a:t>, </a:t>
            </a:r>
            <a:r>
              <a:rPr lang="it-IT" b="1" dirty="0" err="1"/>
              <a:t>Arnulf</a:t>
            </a:r>
            <a:r>
              <a:rPr lang="it-IT" b="1" dirty="0"/>
              <a:t> </a:t>
            </a:r>
            <a:r>
              <a:rPr lang="it-IT" b="1" dirty="0" err="1"/>
              <a:t>Camps</a:t>
            </a:r>
            <a:r>
              <a:rPr lang="it-IT" b="1" dirty="0"/>
              <a:t>, </a:t>
            </a:r>
            <a:r>
              <a:rPr lang="it-IT" b="1" dirty="0" err="1"/>
              <a:t>Piet</a:t>
            </a:r>
            <a:r>
              <a:rPr lang="it-IT" b="1" dirty="0"/>
              <a:t> </a:t>
            </a:r>
            <a:r>
              <a:rPr lang="it-IT" b="1" dirty="0" err="1" smtClean="0"/>
              <a:t>Schoonenberg</a:t>
            </a:r>
            <a:r>
              <a:rPr lang="it-IT" b="1" dirty="0" smtClean="0"/>
              <a:t>, </a:t>
            </a:r>
            <a:r>
              <a:rPr lang="it-IT" b="1" dirty="0" err="1" smtClean="0"/>
              <a:t>Raimon</a:t>
            </a:r>
            <a:r>
              <a:rPr lang="it-IT" b="1" dirty="0" smtClean="0"/>
              <a:t> </a:t>
            </a:r>
            <a:r>
              <a:rPr lang="it-IT" b="1" dirty="0" err="1" smtClean="0"/>
              <a:t>Panikkar</a:t>
            </a:r>
            <a:r>
              <a:rPr lang="it-IT" b="1" dirty="0" smtClean="0"/>
              <a:t>, Jacques </a:t>
            </a:r>
            <a:r>
              <a:rPr lang="it-IT" b="1" dirty="0" err="1" smtClean="0"/>
              <a:t>Dupuis</a:t>
            </a:r>
            <a:r>
              <a:rPr lang="it-IT" b="1" dirty="0" smtClean="0"/>
              <a:t>)</a:t>
            </a:r>
            <a:endParaRPr lang="it-IT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Hans </a:t>
            </a:r>
            <a:r>
              <a:rPr lang="it-IT" sz="2800" b="1" dirty="0" err="1" smtClean="0"/>
              <a:t>Küng</a:t>
            </a:r>
            <a:endParaRPr lang="it-IT" sz="2800" dirty="0"/>
          </a:p>
        </p:txBody>
      </p:sp>
      <p:pic>
        <p:nvPicPr>
          <p:cNvPr id="4" name="Segnaposto contenuto 3" descr="Ku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699" y="1600200"/>
            <a:ext cx="6790602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err="1" smtClean="0"/>
              <a:t>Raimon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Panikkar</a:t>
            </a:r>
            <a:endParaRPr lang="it-IT" sz="2800" dirty="0"/>
          </a:p>
        </p:txBody>
      </p:sp>
      <p:pic>
        <p:nvPicPr>
          <p:cNvPr id="4" name="Segnaposto contenuto 3" descr="Raimon-Panikk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8490" y="1500174"/>
            <a:ext cx="7258286" cy="484022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Jacques </a:t>
            </a:r>
            <a:r>
              <a:rPr lang="it-IT" sz="2800" b="1" dirty="0" err="1" smtClean="0"/>
              <a:t>Dupuis</a:t>
            </a:r>
            <a:endParaRPr lang="it-IT" sz="2800" dirty="0"/>
          </a:p>
        </p:txBody>
      </p:sp>
      <p:pic>
        <p:nvPicPr>
          <p:cNvPr id="4" name="Segnaposto contenuto 3" descr="Dupu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8714" y="1600200"/>
            <a:ext cx="3126571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14. Cristo </a:t>
            </a:r>
            <a:r>
              <a:rPr lang="it-IT" sz="2800" b="1" dirty="0"/>
              <a:t>salvatore «relativo</a:t>
            </a:r>
            <a:r>
              <a:rPr lang="it-IT" sz="2800" b="1" dirty="0" smtClean="0"/>
              <a:t>»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Modello esplicitamente </a:t>
            </a:r>
            <a:r>
              <a:rPr lang="it-IT" b="1" dirty="0"/>
              <a:t>pluralistico </a:t>
            </a:r>
            <a:r>
              <a:rPr lang="it-IT" b="1" dirty="0" smtClean="0"/>
              <a:t>che suggerisce </a:t>
            </a:r>
            <a:r>
              <a:rPr lang="it-IT" b="1" dirty="0"/>
              <a:t>una molteplicità di mediazioni e di redenzioni, tutte ugualmente </a:t>
            </a:r>
            <a:r>
              <a:rPr lang="it-IT" b="1" dirty="0" smtClean="0"/>
              <a:t>valide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Qui </a:t>
            </a:r>
            <a:r>
              <a:rPr lang="it-IT" b="1" dirty="0"/>
              <a:t>la salvezza non è teocentrica nel senso del Dio rivelato nel mistero di Cristo, ma viene da un Dio ineffabile, il mistero Santo, presente in modi diversi in ogni religione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15. Cristo </a:t>
            </a:r>
            <a:r>
              <a:rPr lang="it-IT" sz="2800" b="1" dirty="0"/>
              <a:t>salvatore «facoltativo</a:t>
            </a:r>
            <a:r>
              <a:rPr lang="it-IT" sz="2800" b="1" dirty="0" smtClean="0"/>
              <a:t>»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La religione deve liberare l’uomo mediante </a:t>
            </a:r>
            <a:r>
              <a:rPr lang="it-IT" b="1" dirty="0"/>
              <a:t>una prassi </a:t>
            </a:r>
            <a:r>
              <a:rPr lang="it-IT" b="1" dirty="0" smtClean="0"/>
              <a:t>adeguata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/>
              <a:t>I criteri di distinzione tra le religioni non sarebbero dottrinali ma </a:t>
            </a:r>
            <a:r>
              <a:rPr lang="it-IT" b="1" dirty="0" smtClean="0"/>
              <a:t>pratici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Centrale è il </a:t>
            </a:r>
            <a:r>
              <a:rPr lang="it-IT" b="1" dirty="0"/>
              <a:t>benessere </a:t>
            </a:r>
            <a:r>
              <a:rPr lang="it-IT" b="1" dirty="0" smtClean="0"/>
              <a:t>socio-economico</a:t>
            </a:r>
            <a:endParaRPr lang="it-IT" b="1" dirty="0"/>
          </a:p>
          <a:p>
            <a:pPr algn="just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Le </a:t>
            </a:r>
            <a:r>
              <a:rPr lang="it-IT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radici del dibattito </a:t>
            </a:r>
            <a:r>
              <a:rPr lang="it-IT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contemporaneo</a:t>
            </a:r>
            <a:endParaRPr lang="it-I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Harnack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«Non il Figlio, ma solo il Padre appartiene al Vangelo, così come Gesù ce lo ha annunciato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Ernst </a:t>
            </a:r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Troeltsch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l’assolutezza cristiana è semplicemente la celebrazione più valida della religiosità personalistica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16. I presupposti del pluralismo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1. L’accettazione della relatività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2. Il pluralismo come unica possibilità per esprimere il mistero di Dio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3. Promuovere la giustizia </a:t>
            </a:r>
            <a:endParaRPr lang="it-IT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17. La questione della verità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Mettere sullo stesso piano tutte le religioni?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Il problema del pluralismo religioso è che il mistero di Cristo e della Chiesa perdono il loro carattere di verità plenaria e di universalità salvifica</a:t>
            </a:r>
            <a:endParaRPr lang="it-IT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18. </a:t>
            </a:r>
            <a:r>
              <a:rPr lang="it-IT" sz="2800" b="1" i="1" dirty="0" err="1" smtClean="0"/>
              <a:t>Redemptoris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missio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b="1" dirty="0" smtClean="0"/>
              <a:t>1. Gesù Cristo è l’unico Salvatore dell’umanità (4-11)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b="1" dirty="0" smtClean="0"/>
              <a:t>2. Esiste una indissolubile unità personale tra il Verbo eterno e il Gesù storico (6)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b="1" dirty="0" smtClean="0"/>
              <a:t>3. Il Regno di Dio si identifica con la persona stessa di Gesù Cristo (12-20)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19.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«Gli uomini, quindi, non possono entrare in comunione con Dio se non per mezzo di Cristo, sotto l’azione dello Spirito. Questa sua mediazione unica e universale, lungi dall’essere di ostacolo al cammino verso Dio, è la via stabilita da Dio stesso, e di ciò Cristo ha piena coscienza. Se non sono escluse mediazioni partecipate di vario tipo e ordine, esse tuttavia attingono significato e valore </a:t>
            </a:r>
            <a:r>
              <a:rPr lang="it-IT" b="1" i="1" dirty="0" smtClean="0"/>
              <a:t>unicamente</a:t>
            </a:r>
            <a:r>
              <a:rPr lang="it-IT" b="1" dirty="0" smtClean="0"/>
              <a:t> da quella di Cristo e non possono essere intese come parallele e complementari» (RM 5)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20.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«È contrario alla fede cristiana introdurre una qualsiasi separazione tra il Verbo e Gesù Cristo. San Giovanni afferma chiaramente che il Verbo, che “era in principio presso Dio”, è lo stesso che “si fece carne”: Gesù è il Verbo incarnato, persona una e indivisibile. Non si può separare Gesù da Cristo» (RM 6)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21.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«Il Regno di Dio non è un concetto, una dottrina, un programma soggetto a libera elaborazione, ma è innanzitutto </a:t>
            </a:r>
            <a:r>
              <a:rPr lang="it-IT" b="1" i="1" dirty="0" smtClean="0"/>
              <a:t>una persona</a:t>
            </a:r>
            <a:r>
              <a:rPr lang="it-IT" b="1" dirty="0" smtClean="0"/>
              <a:t> che ha il volto e il nome di Gesù di </a:t>
            </a:r>
            <a:r>
              <a:rPr lang="it-IT" b="1" dirty="0" err="1" smtClean="0"/>
              <a:t>Nazaret</a:t>
            </a:r>
            <a:r>
              <a:rPr lang="it-IT" b="1" dirty="0" smtClean="0"/>
              <a:t>, immagine del Dio invisibile» (RM 18)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22. «Il cristianesimo e le religioni»</a:t>
            </a:r>
            <a:r>
              <a:rPr lang="it-IT" sz="2400" dirty="0" smtClean="0"/>
              <a:t> </a:t>
            </a:r>
            <a:r>
              <a:rPr lang="it-IT" sz="2400" b="1" dirty="0" smtClean="0"/>
              <a:t>(1996)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1. L’intera umanità si salva solo in Gesù Cristo (49a)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2. «Non c’è un </a:t>
            </a:r>
            <a:r>
              <a:rPr lang="it-IT" b="1" i="1" dirty="0" smtClean="0"/>
              <a:t>Logos</a:t>
            </a:r>
            <a:r>
              <a:rPr lang="it-IT" b="1" dirty="0" smtClean="0"/>
              <a:t> che non sia Gesù e non c’è uno Spirito che non sia lo Spirito di Cristo» (80)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23.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3. La teoria del </a:t>
            </a:r>
            <a:r>
              <a:rPr lang="it-IT" b="1" i="1" dirty="0" smtClean="0"/>
              <a:t>Logos </a:t>
            </a:r>
            <a:r>
              <a:rPr lang="it-IT" b="1" i="1" dirty="0" err="1" smtClean="0"/>
              <a:t>spermatikòs</a:t>
            </a:r>
            <a:r>
              <a:rPr lang="it-IT" b="1" dirty="0" smtClean="0"/>
              <a:t>  distingue chiaramente tra la piena apparizione del </a:t>
            </a:r>
            <a:r>
              <a:rPr lang="it-IT" b="1" i="1" dirty="0" smtClean="0"/>
              <a:t>Logos</a:t>
            </a:r>
            <a:r>
              <a:rPr lang="it-IT" b="1" dirty="0" smtClean="0"/>
              <a:t> in Gesù e la presenza dei suoi semi in quelli che non lo conoscono (49b)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4. «Soltanto nella Chiesa, che è in continuità storica con Gesù, si può vivere pienamente il suo mistero (49c)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24.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5. Le molteplici vie di salvezza dovute alla volontà salvifica universale di Dio (49d)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6. «La salvezza è unica ed è la stessa per tutti gli uomini: la piena conformazione a Gesù e la comunione con lui nella partecipazione alla sua filiazione divina […] non ci possono essere vie per andare a Dio che non confluiscano nell’unica via che è Cristo» (49e)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25. </a:t>
            </a:r>
            <a:r>
              <a:rPr lang="it-IT" sz="2800" b="1" i="1" dirty="0" smtClean="0"/>
              <a:t>Dominus </a:t>
            </a:r>
            <a:r>
              <a:rPr lang="it-IT" sz="2800" b="1" i="1" dirty="0" err="1" smtClean="0"/>
              <a:t>Iesus</a:t>
            </a:r>
            <a:r>
              <a:rPr lang="it-IT" sz="2800" b="1" dirty="0" smtClean="0"/>
              <a:t> (2000)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La pienezza e la </a:t>
            </a:r>
            <a:r>
              <a:rPr lang="it-IT" b="1" dirty="0" err="1" smtClean="0"/>
              <a:t>definitività</a:t>
            </a:r>
            <a:r>
              <a:rPr lang="it-IT" b="1" dirty="0" smtClean="0"/>
              <a:t> della rivelazione di Gesù (5-8)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L’unità dell’economia salvifica del Verbo incarnato e dello Spirito Santo (9-12)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L’unicità e l’universalità del ministero salvifico di Gesù Cristo (13-16)</a:t>
            </a:r>
            <a:endParaRPr lang="it-IT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Duplicità di critiche</a:t>
            </a:r>
            <a:endParaRPr lang="it-IT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Critica interna: «Mito </a:t>
            </a:r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del Dio incarnato» o 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mito dell’unicità cristiana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Critica esterna: la pretesa salvifica delle altre religioni; assimilazione della figura di Gesù come maestro di ascesi</a:t>
            </a:r>
            <a:endParaRPr lang="it-IT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26.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La piena e completa verità di Dio non potrebbe essere monopolio di nessuna religione storica, neppure del cristianesimo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La persona divina del Verbo incarnato rivela Dio in modo assoluto e definitivo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27.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1. Considera Gesù di </a:t>
            </a:r>
            <a:r>
              <a:rPr lang="it-IT" b="1" dirty="0" err="1" smtClean="0"/>
              <a:t>Nazaret</a:t>
            </a:r>
            <a:r>
              <a:rPr lang="it-IT" b="1" dirty="0" smtClean="0"/>
              <a:t> come una delle tante incarnazioni </a:t>
            </a:r>
            <a:r>
              <a:rPr lang="it-IT" b="1" dirty="0" err="1" smtClean="0"/>
              <a:t>storico-salvifiche</a:t>
            </a:r>
            <a:r>
              <a:rPr lang="it-IT" b="1" dirty="0" smtClean="0"/>
              <a:t> del Verbo eterno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2. Ci sarebbe una salvezza operata dal Verbo eterno distinta da quella del Verbo incarnato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3. Separa l’economia dello Spirito Santo da quella del Verbo incarnato</a:t>
            </a:r>
            <a:endParaRPr lang="it-IT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28.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Negazione dell’unicità e dell’universalità salvifica del mistero di Cristo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«Deve essere fermamente creduta come dato perenne della fede della Chiesa, la verità di Gesù Cristo, Figlio di Dio, Signore e unico Salvatore, che nel suo evento di incarnazione morte e risurrezione ha portato a compimento la storia della salvezza che ha in lui la sua pienezza e il suo centro» (13)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3. Documenti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it-IT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Redemptoris</a:t>
            </a:r>
            <a:r>
              <a:rPr lang="it-IT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missio</a:t>
            </a:r>
            <a:r>
              <a:rPr lang="it-IT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», del 7 dicembre 1990 di Giovanni Paolo II</a:t>
            </a:r>
            <a:r>
              <a:rPr lang="it-IT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3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«Dialogo e annuncio. Riflessioni e orientamenti sul dialogo interreligioso e l’annuncio del Vangelo di Gesù Cristo», del 19 maggio 1991, a cura del Pontificio consiglio per il dialogo interreligioso e della Congregazione per l’evangelizzazione dei popoli;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4.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Il documento della Commissione </a:t>
            </a:r>
            <a:r>
              <a:rPr lang="it-IT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Teologica </a:t>
            </a:r>
            <a:r>
              <a:rPr lang="it-IT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it-IT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nternazionale </a:t>
            </a:r>
            <a:r>
              <a:rPr lang="it-IT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su «Il cristianesimo e le religioni</a:t>
            </a:r>
            <a:r>
              <a:rPr lang="it-IT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(1996)</a:t>
            </a:r>
            <a:endParaRPr lang="it-IT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it-IT" sz="28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Lineamenta</a:t>
            </a:r>
            <a:r>
              <a:rPr lang="it-IT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e gli </a:t>
            </a:r>
            <a:r>
              <a:rPr lang="it-IT" sz="28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Instrumenta</a:t>
            </a:r>
            <a:r>
              <a:rPr lang="it-IT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8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laboris</a:t>
            </a:r>
            <a:r>
              <a:rPr lang="it-IT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dei sinodi speciali </a:t>
            </a:r>
            <a:r>
              <a:rPr lang="it-IT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(1997-1999)</a:t>
            </a:r>
            <a:endParaRPr lang="it-IT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Le domande di fondo</a:t>
            </a:r>
            <a:endParaRPr lang="it-IT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e in che senso le religioni possano </a:t>
            </a:r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essere considerate in se stesse legittime ed efficaci vie di 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salvezza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</a:t>
            </a:r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 in che senso Gesù Cristo possa essere ritenuto e annunciato come 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Salvatore </a:t>
            </a:r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unico e universale dell’intera umanità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6. La testimonianza della Scrittura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«In nessun altro c'è salvezza; non vi è infatti, sotto il cielo, altro nome dato agli uomini, nel quale è stabilito che noi siamo salvati» (At 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4,12)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«In verità sto rendendomi conto che Dio non fa preferenza di persone, ma accoglie chi lo teme e pratica la giustizia, a qualunque nazione appartenga» (At 10, 34-35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7.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«Anche noi siamo esseri umani, mortali come voi, e vi annunciamo che dovete convertirvi da queste vanità al Dio vivente, che ha fatto il cielo, la terra, il mare e tutte le cose che in essi si trovano» (At 14, 15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Noi invece crediamo che per la grazia del Signore Gesù siamo salvati, così come loro» (At 15, 11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dirty="0" smtClean="0"/>
          </a:p>
          <a:p>
            <a:pPr marL="0" indent="0" algn="just">
              <a:spcBef>
                <a:spcPts val="0"/>
              </a:spcBef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8. La patristica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b="1" dirty="0" smtClean="0"/>
              <a:t>Il contesto è molto diverso da quello attuale; è impossibile ogni generalizzazione. Tuttavia, due linee si impongono: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 err="1" smtClean="0"/>
              <a:t>Taziano</a:t>
            </a:r>
            <a:r>
              <a:rPr lang="it-IT" b="1" dirty="0"/>
              <a:t>, </a:t>
            </a:r>
            <a:r>
              <a:rPr lang="it-IT" b="1" dirty="0" err="1"/>
              <a:t>Tertulliano</a:t>
            </a:r>
            <a:r>
              <a:rPr lang="it-IT" b="1" dirty="0"/>
              <a:t> e </a:t>
            </a:r>
            <a:r>
              <a:rPr lang="it-IT" b="1" dirty="0" smtClean="0"/>
              <a:t>Agostino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b="1" dirty="0"/>
              <a:t>Giustino, </a:t>
            </a:r>
            <a:r>
              <a:rPr lang="it-IT" b="1" dirty="0" err="1"/>
              <a:t>Ireneo</a:t>
            </a:r>
            <a:r>
              <a:rPr lang="it-IT" b="1" dirty="0"/>
              <a:t> e Clemente alessandrino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1340</Words>
  <Application>Microsoft Office PowerPoint</Application>
  <PresentationFormat>Presentazione su schermo (4:3)</PresentationFormat>
  <Paragraphs>127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Cristologia e pluralismo religioso</vt:lpstr>
      <vt:lpstr>1. Le radici del dibattito contemporaneo</vt:lpstr>
      <vt:lpstr>2. Duplicità di critiche</vt:lpstr>
      <vt:lpstr>3. Documenti</vt:lpstr>
      <vt:lpstr>4.</vt:lpstr>
      <vt:lpstr>5. Le domande di fondo</vt:lpstr>
      <vt:lpstr>6. La testimonianza della Scrittura</vt:lpstr>
      <vt:lpstr>7.</vt:lpstr>
      <vt:lpstr>8. La patristica</vt:lpstr>
      <vt:lpstr>9.</vt:lpstr>
      <vt:lpstr>10. Cristo salvatore «esclusivo»</vt:lpstr>
      <vt:lpstr>11. Cristo salvatore «costitutivo»</vt:lpstr>
      <vt:lpstr>12. Cristo salvatore «normativo»</vt:lpstr>
      <vt:lpstr>13.</vt:lpstr>
      <vt:lpstr>Hans Küng</vt:lpstr>
      <vt:lpstr>Raimon Panikkar</vt:lpstr>
      <vt:lpstr>Jacques Dupuis</vt:lpstr>
      <vt:lpstr>14. Cristo salvatore «relativo»</vt:lpstr>
      <vt:lpstr>15. Cristo salvatore «facoltativo»</vt:lpstr>
      <vt:lpstr>16. I presupposti del pluralismo</vt:lpstr>
      <vt:lpstr>17. La questione della verità</vt:lpstr>
      <vt:lpstr>18. Redemptoris missio</vt:lpstr>
      <vt:lpstr>19.</vt:lpstr>
      <vt:lpstr>20.</vt:lpstr>
      <vt:lpstr>21.</vt:lpstr>
      <vt:lpstr>22. «Il cristianesimo e le religioni» (1996)</vt:lpstr>
      <vt:lpstr>23.</vt:lpstr>
      <vt:lpstr>24.</vt:lpstr>
      <vt:lpstr>25. Dominus Iesus (2000)</vt:lpstr>
      <vt:lpstr>26.</vt:lpstr>
      <vt:lpstr>27.</vt:lpstr>
      <vt:lpstr>28.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Cristologia e pluralismo religioso</dc:title>
  <dc:creator>Enrico</dc:creator>
  <cp:lastModifiedBy>Utente</cp:lastModifiedBy>
  <cp:revision>17</cp:revision>
  <dcterms:created xsi:type="dcterms:W3CDTF">2017-04-13T18:50:29Z</dcterms:created>
  <dcterms:modified xsi:type="dcterms:W3CDTF">2019-12-08T16:30:57Z</dcterms:modified>
</cp:coreProperties>
</file>